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14.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2.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3" r:id="rId5"/>
  </p:sldMasterIdLst>
  <p:notesMasterIdLst>
    <p:notesMasterId r:id="rId23"/>
  </p:notesMasterIdLst>
  <p:handoutMasterIdLst>
    <p:handoutMasterId r:id="rId24"/>
  </p:handoutMasterIdLst>
  <p:sldIdLst>
    <p:sldId id="890" r:id="rId6"/>
    <p:sldId id="939" r:id="rId7"/>
    <p:sldId id="937" r:id="rId8"/>
    <p:sldId id="952" r:id="rId9"/>
    <p:sldId id="951" r:id="rId10"/>
    <p:sldId id="923" r:id="rId11"/>
    <p:sldId id="934" r:id="rId12"/>
    <p:sldId id="924" r:id="rId13"/>
    <p:sldId id="941" r:id="rId14"/>
    <p:sldId id="938" r:id="rId15"/>
    <p:sldId id="946" r:id="rId16"/>
    <p:sldId id="950" r:id="rId17"/>
    <p:sldId id="940" r:id="rId18"/>
    <p:sldId id="947" r:id="rId19"/>
    <p:sldId id="944" r:id="rId20"/>
    <p:sldId id="942" r:id="rId21"/>
    <p:sldId id="815" r:id="rId22"/>
  </p:sldIdLst>
  <p:sldSz cx="9144000" cy="6858000" type="screen4x3"/>
  <p:notesSz cx="6950075" cy="9236075"/>
  <p:defaultTextStyle>
    <a:defPPr>
      <a:defRPr lang="en-US"/>
    </a:defPPr>
    <a:lvl1pPr algn="l" rtl="0" fontAlgn="base">
      <a:spcBef>
        <a:spcPct val="0"/>
      </a:spcBef>
      <a:spcAft>
        <a:spcPct val="0"/>
      </a:spcAft>
      <a:defRPr sz="2400" b="1" kern="1200">
        <a:solidFill>
          <a:schemeClr val="bg1"/>
        </a:solidFill>
        <a:latin typeface="Arial" charset="0"/>
        <a:ea typeface="+mn-ea"/>
        <a:cs typeface="+mn-cs"/>
      </a:defRPr>
    </a:lvl1pPr>
    <a:lvl2pPr marL="457200" algn="l" rtl="0" fontAlgn="base">
      <a:spcBef>
        <a:spcPct val="0"/>
      </a:spcBef>
      <a:spcAft>
        <a:spcPct val="0"/>
      </a:spcAft>
      <a:defRPr sz="2400" b="1" kern="1200">
        <a:solidFill>
          <a:schemeClr val="bg1"/>
        </a:solidFill>
        <a:latin typeface="Arial" charset="0"/>
        <a:ea typeface="+mn-ea"/>
        <a:cs typeface="+mn-cs"/>
      </a:defRPr>
    </a:lvl2pPr>
    <a:lvl3pPr marL="914400" algn="l" rtl="0" fontAlgn="base">
      <a:spcBef>
        <a:spcPct val="0"/>
      </a:spcBef>
      <a:spcAft>
        <a:spcPct val="0"/>
      </a:spcAft>
      <a:defRPr sz="2400" b="1" kern="1200">
        <a:solidFill>
          <a:schemeClr val="bg1"/>
        </a:solidFill>
        <a:latin typeface="Arial" charset="0"/>
        <a:ea typeface="+mn-ea"/>
        <a:cs typeface="+mn-cs"/>
      </a:defRPr>
    </a:lvl3pPr>
    <a:lvl4pPr marL="1371600" algn="l" rtl="0" fontAlgn="base">
      <a:spcBef>
        <a:spcPct val="0"/>
      </a:spcBef>
      <a:spcAft>
        <a:spcPct val="0"/>
      </a:spcAft>
      <a:defRPr sz="2400" b="1" kern="1200">
        <a:solidFill>
          <a:schemeClr val="bg1"/>
        </a:solidFill>
        <a:latin typeface="Arial" charset="0"/>
        <a:ea typeface="+mn-ea"/>
        <a:cs typeface="+mn-cs"/>
      </a:defRPr>
    </a:lvl4pPr>
    <a:lvl5pPr marL="1828800" algn="l" rtl="0" fontAlgn="base">
      <a:spcBef>
        <a:spcPct val="0"/>
      </a:spcBef>
      <a:spcAft>
        <a:spcPct val="0"/>
      </a:spcAft>
      <a:defRPr sz="2400" b="1" kern="1200">
        <a:solidFill>
          <a:schemeClr val="bg1"/>
        </a:solidFill>
        <a:latin typeface="Arial" charset="0"/>
        <a:ea typeface="+mn-ea"/>
        <a:cs typeface="+mn-cs"/>
      </a:defRPr>
    </a:lvl5pPr>
    <a:lvl6pPr marL="2286000" algn="l" defTabSz="914400" rtl="0" eaLnBrk="1" latinLnBrk="0" hangingPunct="1">
      <a:defRPr sz="2400" b="1" kern="1200">
        <a:solidFill>
          <a:schemeClr val="bg1"/>
        </a:solidFill>
        <a:latin typeface="Arial" charset="0"/>
        <a:ea typeface="+mn-ea"/>
        <a:cs typeface="+mn-cs"/>
      </a:defRPr>
    </a:lvl6pPr>
    <a:lvl7pPr marL="2743200" algn="l" defTabSz="914400" rtl="0" eaLnBrk="1" latinLnBrk="0" hangingPunct="1">
      <a:defRPr sz="2400" b="1" kern="1200">
        <a:solidFill>
          <a:schemeClr val="bg1"/>
        </a:solidFill>
        <a:latin typeface="Arial" charset="0"/>
        <a:ea typeface="+mn-ea"/>
        <a:cs typeface="+mn-cs"/>
      </a:defRPr>
    </a:lvl7pPr>
    <a:lvl8pPr marL="3200400" algn="l" defTabSz="914400" rtl="0" eaLnBrk="1" latinLnBrk="0" hangingPunct="1">
      <a:defRPr sz="2400" b="1" kern="1200">
        <a:solidFill>
          <a:schemeClr val="bg1"/>
        </a:solidFill>
        <a:latin typeface="Arial" charset="0"/>
        <a:ea typeface="+mn-ea"/>
        <a:cs typeface="+mn-cs"/>
      </a:defRPr>
    </a:lvl8pPr>
    <a:lvl9pPr marL="3657600" algn="l" defTabSz="914400" rtl="0" eaLnBrk="1" latinLnBrk="0" hangingPunct="1">
      <a:defRPr sz="2400" b="1"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1215">
          <p15:clr>
            <a:srgbClr val="A4A3A4"/>
          </p15:clr>
        </p15:guide>
        <p15:guide id="2" orient="horz" pos="2981">
          <p15:clr>
            <a:srgbClr val="A4A3A4"/>
          </p15:clr>
        </p15:guide>
        <p15:guide id="3" orient="horz" pos="1063">
          <p15:clr>
            <a:srgbClr val="A4A3A4"/>
          </p15:clr>
        </p15:guide>
        <p15:guide id="4" orient="horz" pos="4103">
          <p15:clr>
            <a:srgbClr val="A4A3A4"/>
          </p15:clr>
        </p15:guide>
        <p15:guide id="5" pos="3151">
          <p15:clr>
            <a:srgbClr val="A4A3A4"/>
          </p15:clr>
        </p15:guide>
        <p15:guide id="6" pos="431">
          <p15:clr>
            <a:srgbClr val="A4A3A4"/>
          </p15:clr>
        </p15:guide>
        <p15:guide id="7" pos="5335">
          <p15:clr>
            <a:srgbClr val="A4A3A4"/>
          </p15:clr>
        </p15:guide>
        <p15:guide id="8" pos="2879">
          <p15:clr>
            <a:srgbClr val="A4A3A4"/>
          </p15:clr>
        </p15:guide>
      </p15:sldGuideLst>
    </p:ext>
    <p:ext uri="{2D200454-40CA-4A62-9FC3-DE9A4176ACB9}">
      <p15:notesGuideLst xmlns:p15="http://schemas.microsoft.com/office/powerpoint/2012/main">
        <p15:guide id="1" orient="horz" pos="2909">
          <p15:clr>
            <a:srgbClr val="A4A3A4"/>
          </p15:clr>
        </p15:guide>
        <p15:guide id="2" pos="219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900"/>
    <a:srgbClr val="CF035C"/>
    <a:srgbClr val="F56600"/>
    <a:srgbClr val="7DBA00"/>
    <a:srgbClr val="7D7061"/>
    <a:srgbClr val="FF33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58" autoAdjust="0"/>
    <p:restoredTop sz="94658" autoAdjust="0"/>
  </p:normalViewPr>
  <p:slideViewPr>
    <p:cSldViewPr snapToGrid="0">
      <p:cViewPr varScale="1">
        <p:scale>
          <a:sx n="108" d="100"/>
          <a:sy n="108" d="100"/>
        </p:scale>
        <p:origin x="162" y="102"/>
      </p:cViewPr>
      <p:guideLst>
        <p:guide orient="horz" pos="1215"/>
        <p:guide orient="horz" pos="2981"/>
        <p:guide orient="horz" pos="1063"/>
        <p:guide orient="horz" pos="4103"/>
        <p:guide pos="3151"/>
        <p:guide pos="431"/>
        <p:guide pos="5335"/>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7" d="100"/>
          <a:sy n="47" d="100"/>
        </p:scale>
        <p:origin x="-1733" y="-106"/>
      </p:cViewPr>
      <p:guideLst>
        <p:guide orient="horz" pos="2909"/>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12329" cy="462120"/>
          </a:xfrm>
          <a:prstGeom prst="rect">
            <a:avLst/>
          </a:prstGeom>
          <a:noFill/>
          <a:ln w="9525">
            <a:noFill/>
            <a:miter lim="800000"/>
            <a:headEnd/>
            <a:tailEnd/>
          </a:ln>
          <a:effectLst/>
        </p:spPr>
        <p:txBody>
          <a:bodyPr vert="horz" wrap="square" lIns="92479" tIns="46239" rIns="92479" bIns="46239" numCol="1" anchor="t" anchorCtr="0" compatLnSpc="1">
            <a:prstTxWarp prst="textNoShape">
              <a:avLst/>
            </a:prstTxWarp>
          </a:bodyPr>
          <a:lstStyle>
            <a:lvl1pPr algn="l" defTabSz="924967">
              <a:defRPr sz="1200" b="0">
                <a:solidFill>
                  <a:schemeClr val="tx1"/>
                </a:solidFill>
              </a:defRPr>
            </a:lvl1pPr>
          </a:lstStyle>
          <a:p>
            <a:pPr>
              <a:defRPr/>
            </a:pPr>
            <a:endParaRPr lang="en-US"/>
          </a:p>
        </p:txBody>
      </p:sp>
      <p:sp>
        <p:nvSpPr>
          <p:cNvPr id="5123" name="Rectangle 3"/>
          <p:cNvSpPr>
            <a:spLocks noGrp="1" noChangeArrowheads="1"/>
          </p:cNvSpPr>
          <p:nvPr>
            <p:ph type="dt" sz="quarter" idx="1"/>
          </p:nvPr>
        </p:nvSpPr>
        <p:spPr bwMode="auto">
          <a:xfrm>
            <a:off x="3936173" y="0"/>
            <a:ext cx="3012329" cy="462120"/>
          </a:xfrm>
          <a:prstGeom prst="rect">
            <a:avLst/>
          </a:prstGeom>
          <a:noFill/>
          <a:ln w="9525">
            <a:noFill/>
            <a:miter lim="800000"/>
            <a:headEnd/>
            <a:tailEnd/>
          </a:ln>
          <a:effectLst/>
        </p:spPr>
        <p:txBody>
          <a:bodyPr vert="horz" wrap="square" lIns="92479" tIns="46239" rIns="92479" bIns="46239" numCol="1" anchor="t" anchorCtr="0" compatLnSpc="1">
            <a:prstTxWarp prst="textNoShape">
              <a:avLst/>
            </a:prstTxWarp>
          </a:bodyPr>
          <a:lstStyle>
            <a:lvl1pPr algn="r" defTabSz="924967">
              <a:defRPr sz="1200" b="0">
                <a:solidFill>
                  <a:schemeClr val="tx1"/>
                </a:solidFill>
              </a:defRPr>
            </a:lvl1pPr>
          </a:lstStyle>
          <a:p>
            <a:pPr>
              <a:defRPr/>
            </a:pPr>
            <a:endParaRPr lang="en-US"/>
          </a:p>
        </p:txBody>
      </p:sp>
      <p:sp>
        <p:nvSpPr>
          <p:cNvPr id="5124" name="Rectangle 4"/>
          <p:cNvSpPr>
            <a:spLocks noGrp="1" noChangeArrowheads="1"/>
          </p:cNvSpPr>
          <p:nvPr>
            <p:ph type="ftr" sz="quarter" idx="2"/>
          </p:nvPr>
        </p:nvSpPr>
        <p:spPr bwMode="auto">
          <a:xfrm>
            <a:off x="0" y="8772378"/>
            <a:ext cx="3012329" cy="462120"/>
          </a:xfrm>
          <a:prstGeom prst="rect">
            <a:avLst/>
          </a:prstGeom>
          <a:noFill/>
          <a:ln w="9525">
            <a:noFill/>
            <a:miter lim="800000"/>
            <a:headEnd/>
            <a:tailEnd/>
          </a:ln>
          <a:effectLst/>
        </p:spPr>
        <p:txBody>
          <a:bodyPr vert="horz" wrap="square" lIns="92479" tIns="46239" rIns="92479" bIns="46239" numCol="1" anchor="b" anchorCtr="0" compatLnSpc="1">
            <a:prstTxWarp prst="textNoShape">
              <a:avLst/>
            </a:prstTxWarp>
          </a:bodyPr>
          <a:lstStyle>
            <a:lvl1pPr algn="l" defTabSz="924967">
              <a:defRPr sz="1200" b="0">
                <a:solidFill>
                  <a:schemeClr val="tx1"/>
                </a:solidFill>
              </a:defRPr>
            </a:lvl1pPr>
          </a:lstStyle>
          <a:p>
            <a:pPr>
              <a:defRPr/>
            </a:pPr>
            <a:endParaRPr lang="en-US"/>
          </a:p>
        </p:txBody>
      </p:sp>
      <p:sp>
        <p:nvSpPr>
          <p:cNvPr id="5125" name="Rectangle 5"/>
          <p:cNvSpPr>
            <a:spLocks noGrp="1" noChangeArrowheads="1"/>
          </p:cNvSpPr>
          <p:nvPr>
            <p:ph type="sldNum" sz="quarter" idx="3"/>
          </p:nvPr>
        </p:nvSpPr>
        <p:spPr bwMode="auto">
          <a:xfrm>
            <a:off x="3936173" y="8772378"/>
            <a:ext cx="3012329" cy="462120"/>
          </a:xfrm>
          <a:prstGeom prst="rect">
            <a:avLst/>
          </a:prstGeom>
          <a:noFill/>
          <a:ln w="9525">
            <a:noFill/>
            <a:miter lim="800000"/>
            <a:headEnd/>
            <a:tailEnd/>
          </a:ln>
          <a:effectLst/>
        </p:spPr>
        <p:txBody>
          <a:bodyPr vert="horz" wrap="square" lIns="92479" tIns="46239" rIns="92479" bIns="46239" numCol="1" anchor="b" anchorCtr="0" compatLnSpc="1">
            <a:prstTxWarp prst="textNoShape">
              <a:avLst/>
            </a:prstTxWarp>
          </a:bodyPr>
          <a:lstStyle>
            <a:lvl1pPr algn="r" defTabSz="924967">
              <a:defRPr sz="1200" b="0">
                <a:solidFill>
                  <a:schemeClr val="tx1"/>
                </a:solidFill>
              </a:defRPr>
            </a:lvl1pPr>
          </a:lstStyle>
          <a:p>
            <a:pPr>
              <a:defRPr/>
            </a:pPr>
            <a:fld id="{A9246817-9743-4CEF-8DE7-C5A3643C2C68}" type="slidenum">
              <a:rPr lang="en-US"/>
              <a:pPr>
                <a:defRPr/>
              </a:pPr>
              <a:t>‹#›</a:t>
            </a:fld>
            <a:endParaRPr lang="en-US"/>
          </a:p>
        </p:txBody>
      </p:sp>
    </p:spTree>
    <p:extLst>
      <p:ext uri="{BB962C8B-B14F-4D97-AF65-F5344CB8AC3E}">
        <p14:creationId xmlns:p14="http://schemas.microsoft.com/office/powerpoint/2010/main" val="2054485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3012329" cy="462120"/>
          </a:xfrm>
          <a:prstGeom prst="rect">
            <a:avLst/>
          </a:prstGeom>
          <a:noFill/>
          <a:ln w="9525">
            <a:noFill/>
            <a:miter lim="800000"/>
            <a:headEnd/>
            <a:tailEnd/>
          </a:ln>
          <a:effectLst/>
        </p:spPr>
        <p:txBody>
          <a:bodyPr vert="horz" wrap="square" lIns="92479" tIns="46239" rIns="92479" bIns="46239" numCol="1" anchor="t" anchorCtr="0" compatLnSpc="1">
            <a:prstTxWarp prst="textNoShape">
              <a:avLst/>
            </a:prstTxWarp>
          </a:bodyPr>
          <a:lstStyle>
            <a:lvl1pPr algn="l" defTabSz="924967">
              <a:defRPr sz="1200" b="0">
                <a:solidFill>
                  <a:schemeClr val="tx1"/>
                </a:solidFill>
              </a:defRPr>
            </a:lvl1pPr>
          </a:lstStyle>
          <a:p>
            <a:pPr>
              <a:defRPr/>
            </a:pPr>
            <a:endParaRPr lang="en-US"/>
          </a:p>
        </p:txBody>
      </p:sp>
      <p:sp>
        <p:nvSpPr>
          <p:cNvPr id="147459" name="Rectangle 3"/>
          <p:cNvSpPr>
            <a:spLocks noGrp="1" noChangeArrowheads="1"/>
          </p:cNvSpPr>
          <p:nvPr>
            <p:ph type="dt" idx="1"/>
          </p:nvPr>
        </p:nvSpPr>
        <p:spPr bwMode="auto">
          <a:xfrm>
            <a:off x="3936173" y="0"/>
            <a:ext cx="3012329" cy="462120"/>
          </a:xfrm>
          <a:prstGeom prst="rect">
            <a:avLst/>
          </a:prstGeom>
          <a:noFill/>
          <a:ln w="9525">
            <a:noFill/>
            <a:miter lim="800000"/>
            <a:headEnd/>
            <a:tailEnd/>
          </a:ln>
          <a:effectLst/>
        </p:spPr>
        <p:txBody>
          <a:bodyPr vert="horz" wrap="square" lIns="92479" tIns="46239" rIns="92479" bIns="46239" numCol="1" anchor="t" anchorCtr="0" compatLnSpc="1">
            <a:prstTxWarp prst="textNoShape">
              <a:avLst/>
            </a:prstTxWarp>
          </a:bodyPr>
          <a:lstStyle>
            <a:lvl1pPr algn="r" defTabSz="924967">
              <a:defRPr sz="1200" b="0">
                <a:solidFill>
                  <a:schemeClr val="tx1"/>
                </a:solidFill>
              </a:defRPr>
            </a:lvl1pPr>
          </a:lstStyle>
          <a:p>
            <a:pPr>
              <a:defRPr/>
            </a:pPr>
            <a:r>
              <a:rPr lang="en-US"/>
              <a:t>September 12, 2007</a:t>
            </a:r>
          </a:p>
        </p:txBody>
      </p:sp>
      <p:sp>
        <p:nvSpPr>
          <p:cNvPr id="25604" name="Rectangle 4"/>
          <p:cNvSpPr>
            <a:spLocks noGrp="1" noRot="1" noChangeAspect="1" noChangeArrowheads="1" noTextEdit="1"/>
          </p:cNvSpPr>
          <p:nvPr>
            <p:ph type="sldImg" idx="2"/>
          </p:nvPr>
        </p:nvSpPr>
        <p:spPr bwMode="auto">
          <a:xfrm>
            <a:off x="1168400" y="692150"/>
            <a:ext cx="4616450" cy="3463925"/>
          </a:xfrm>
          <a:prstGeom prst="rect">
            <a:avLst/>
          </a:prstGeom>
          <a:noFill/>
          <a:ln w="9525">
            <a:solidFill>
              <a:srgbClr val="000000"/>
            </a:solidFill>
            <a:miter lim="800000"/>
            <a:headEnd/>
            <a:tailEnd/>
          </a:ln>
        </p:spPr>
      </p:sp>
      <p:sp>
        <p:nvSpPr>
          <p:cNvPr id="147461" name="Rectangle 5"/>
          <p:cNvSpPr>
            <a:spLocks noGrp="1" noChangeArrowheads="1"/>
          </p:cNvSpPr>
          <p:nvPr>
            <p:ph type="body" sz="quarter" idx="3"/>
          </p:nvPr>
        </p:nvSpPr>
        <p:spPr bwMode="auto">
          <a:xfrm>
            <a:off x="695637" y="4387767"/>
            <a:ext cx="5558801" cy="4155919"/>
          </a:xfrm>
          <a:prstGeom prst="rect">
            <a:avLst/>
          </a:prstGeom>
          <a:noFill/>
          <a:ln w="9525">
            <a:noFill/>
            <a:miter lim="800000"/>
            <a:headEnd/>
            <a:tailEnd/>
          </a:ln>
          <a:effectLst/>
        </p:spPr>
        <p:txBody>
          <a:bodyPr vert="horz" wrap="square" lIns="92479" tIns="46239" rIns="92479" bIns="4623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7462" name="Rectangle 6"/>
          <p:cNvSpPr>
            <a:spLocks noGrp="1" noChangeArrowheads="1"/>
          </p:cNvSpPr>
          <p:nvPr>
            <p:ph type="ftr" sz="quarter" idx="4"/>
          </p:nvPr>
        </p:nvSpPr>
        <p:spPr bwMode="auto">
          <a:xfrm>
            <a:off x="0" y="8772378"/>
            <a:ext cx="3012329" cy="462120"/>
          </a:xfrm>
          <a:prstGeom prst="rect">
            <a:avLst/>
          </a:prstGeom>
          <a:noFill/>
          <a:ln w="9525">
            <a:noFill/>
            <a:miter lim="800000"/>
            <a:headEnd/>
            <a:tailEnd/>
          </a:ln>
          <a:effectLst/>
        </p:spPr>
        <p:txBody>
          <a:bodyPr vert="horz" wrap="square" lIns="92479" tIns="46239" rIns="92479" bIns="46239" numCol="1" anchor="b" anchorCtr="0" compatLnSpc="1">
            <a:prstTxWarp prst="textNoShape">
              <a:avLst/>
            </a:prstTxWarp>
          </a:bodyPr>
          <a:lstStyle>
            <a:lvl1pPr algn="l" defTabSz="924967">
              <a:defRPr sz="1200" b="0">
                <a:solidFill>
                  <a:schemeClr val="tx1"/>
                </a:solidFill>
              </a:defRPr>
            </a:lvl1pPr>
          </a:lstStyle>
          <a:p>
            <a:pPr>
              <a:defRPr/>
            </a:pPr>
            <a:endParaRPr lang="en-US"/>
          </a:p>
        </p:txBody>
      </p:sp>
      <p:sp>
        <p:nvSpPr>
          <p:cNvPr id="147463" name="Rectangle 7"/>
          <p:cNvSpPr>
            <a:spLocks noGrp="1" noChangeArrowheads="1"/>
          </p:cNvSpPr>
          <p:nvPr>
            <p:ph type="sldNum" sz="quarter" idx="5"/>
          </p:nvPr>
        </p:nvSpPr>
        <p:spPr bwMode="auto">
          <a:xfrm>
            <a:off x="3936173" y="8772378"/>
            <a:ext cx="3012329" cy="462120"/>
          </a:xfrm>
          <a:prstGeom prst="rect">
            <a:avLst/>
          </a:prstGeom>
          <a:noFill/>
          <a:ln w="9525">
            <a:noFill/>
            <a:miter lim="800000"/>
            <a:headEnd/>
            <a:tailEnd/>
          </a:ln>
          <a:effectLst/>
        </p:spPr>
        <p:txBody>
          <a:bodyPr vert="horz" wrap="square" lIns="92479" tIns="46239" rIns="92479" bIns="46239" numCol="1" anchor="b" anchorCtr="0" compatLnSpc="1">
            <a:prstTxWarp prst="textNoShape">
              <a:avLst/>
            </a:prstTxWarp>
          </a:bodyPr>
          <a:lstStyle>
            <a:lvl1pPr algn="r" defTabSz="924967">
              <a:defRPr sz="1200" b="0">
                <a:solidFill>
                  <a:schemeClr val="tx1"/>
                </a:solidFill>
              </a:defRPr>
            </a:lvl1pPr>
          </a:lstStyle>
          <a:p>
            <a:pPr>
              <a:defRPr/>
            </a:pPr>
            <a:fld id="{0E612C51-D51A-4090-8A4A-61054E3E9EC7}" type="slidenum">
              <a:rPr lang="en-US"/>
              <a:pPr>
                <a:defRPr/>
              </a:pPr>
              <a:t>‹#›</a:t>
            </a:fld>
            <a:endParaRPr lang="en-US"/>
          </a:p>
        </p:txBody>
      </p:sp>
    </p:spTree>
    <p:extLst>
      <p:ext uri="{BB962C8B-B14F-4D97-AF65-F5344CB8AC3E}">
        <p14:creationId xmlns:p14="http://schemas.microsoft.com/office/powerpoint/2010/main" val="28767986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36173" y="8772378"/>
            <a:ext cx="3012329" cy="462120"/>
          </a:xfrm>
          <a:prstGeom prst="rect">
            <a:avLst/>
          </a:prstGeom>
          <a:noFill/>
          <a:ln w="9525">
            <a:noFill/>
            <a:miter lim="800000"/>
            <a:headEnd/>
            <a:tailEnd/>
          </a:ln>
        </p:spPr>
        <p:txBody>
          <a:bodyPr lIns="92479" tIns="46239" rIns="92479" bIns="46239" anchor="b"/>
          <a:lstStyle/>
          <a:p>
            <a:pPr algn="r" defTabSz="924967"/>
            <a:fld id="{A31B2407-B0B4-43DD-A610-AA2B866C07BC}" type="slidenum">
              <a:rPr lang="en-US" sz="1200" b="0">
                <a:solidFill>
                  <a:schemeClr val="tx1"/>
                </a:solidFill>
              </a:rPr>
              <a:pPr algn="r" defTabSz="924967"/>
              <a:t>2</a:t>
            </a:fld>
            <a:endParaRPr lang="en-US" sz="1200" b="0" dirty="0">
              <a:solidFill>
                <a:schemeClr val="tx1"/>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68430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36173" y="8772378"/>
            <a:ext cx="3012329" cy="462120"/>
          </a:xfrm>
          <a:prstGeom prst="rect">
            <a:avLst/>
          </a:prstGeom>
          <a:noFill/>
          <a:ln w="9525">
            <a:noFill/>
            <a:miter lim="800000"/>
            <a:headEnd/>
            <a:tailEnd/>
          </a:ln>
        </p:spPr>
        <p:txBody>
          <a:bodyPr lIns="92479" tIns="46239" rIns="92479" bIns="46239" anchor="b"/>
          <a:lstStyle/>
          <a:p>
            <a:pPr algn="r" defTabSz="924967"/>
            <a:fld id="{A31B2407-B0B4-43DD-A610-AA2B866C07BC}" type="slidenum">
              <a:rPr lang="en-US" sz="1200" b="0">
                <a:solidFill>
                  <a:schemeClr val="tx1"/>
                </a:solidFill>
              </a:rPr>
              <a:pPr algn="r" defTabSz="924967"/>
              <a:t>3</a:t>
            </a:fld>
            <a:endParaRPr lang="en-US" sz="1200" b="0" dirty="0">
              <a:solidFill>
                <a:schemeClr val="tx1"/>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0308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36173" y="8772378"/>
            <a:ext cx="3012329" cy="462120"/>
          </a:xfrm>
          <a:prstGeom prst="rect">
            <a:avLst/>
          </a:prstGeom>
          <a:noFill/>
          <a:ln w="9525">
            <a:noFill/>
            <a:miter lim="800000"/>
            <a:headEnd/>
            <a:tailEnd/>
          </a:ln>
        </p:spPr>
        <p:txBody>
          <a:bodyPr lIns="92479" tIns="46239" rIns="92479" bIns="46239" anchor="b"/>
          <a:lstStyle/>
          <a:p>
            <a:pPr algn="r" defTabSz="924967"/>
            <a:fld id="{A31B2407-B0B4-43DD-A610-AA2B866C07BC}" type="slidenum">
              <a:rPr lang="en-US" sz="1200" b="0">
                <a:solidFill>
                  <a:schemeClr val="tx1"/>
                </a:solidFill>
              </a:rPr>
              <a:pPr algn="r" defTabSz="924967"/>
              <a:t>9</a:t>
            </a:fld>
            <a:endParaRPr lang="en-US" sz="1200" b="0" dirty="0">
              <a:solidFill>
                <a:schemeClr val="tx1"/>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42054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612C51-D51A-4090-8A4A-61054E3E9EC7}" type="slidenum">
              <a:rPr lang="en-US" smtClean="0"/>
              <a:pPr>
                <a:defRPr/>
              </a:pPr>
              <a:t>11</a:t>
            </a:fld>
            <a:endParaRPr lang="en-US"/>
          </a:p>
        </p:txBody>
      </p:sp>
    </p:spTree>
    <p:extLst>
      <p:ext uri="{BB962C8B-B14F-4D97-AF65-F5344CB8AC3E}">
        <p14:creationId xmlns:p14="http://schemas.microsoft.com/office/powerpoint/2010/main" val="3678726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36173" y="8772378"/>
            <a:ext cx="3012329" cy="462120"/>
          </a:xfrm>
          <a:prstGeom prst="rect">
            <a:avLst/>
          </a:prstGeom>
          <a:noFill/>
          <a:ln w="9525">
            <a:noFill/>
            <a:miter lim="800000"/>
            <a:headEnd/>
            <a:tailEnd/>
          </a:ln>
        </p:spPr>
        <p:txBody>
          <a:bodyPr lIns="92479" tIns="46239" rIns="92479" bIns="46239" anchor="b"/>
          <a:lstStyle/>
          <a:p>
            <a:pPr algn="r" defTabSz="924967"/>
            <a:fld id="{A31B2407-B0B4-43DD-A610-AA2B866C07BC}" type="slidenum">
              <a:rPr lang="en-US" sz="1200" b="0">
                <a:solidFill>
                  <a:schemeClr val="tx1"/>
                </a:solidFill>
              </a:rPr>
              <a:pPr algn="r" defTabSz="924967"/>
              <a:t>13</a:t>
            </a:fld>
            <a:endParaRPr lang="en-US" sz="1200" b="0" dirty="0">
              <a:solidFill>
                <a:schemeClr val="tx1"/>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670885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36173" y="8772378"/>
            <a:ext cx="3012329" cy="462120"/>
          </a:xfrm>
          <a:prstGeom prst="rect">
            <a:avLst/>
          </a:prstGeom>
          <a:noFill/>
          <a:ln w="9525">
            <a:noFill/>
            <a:miter lim="800000"/>
            <a:headEnd/>
            <a:tailEnd/>
          </a:ln>
        </p:spPr>
        <p:txBody>
          <a:bodyPr lIns="92479" tIns="46239" rIns="92479" bIns="46239" anchor="b"/>
          <a:lstStyle/>
          <a:p>
            <a:pPr algn="r" defTabSz="924967"/>
            <a:fld id="{A31B2407-B0B4-43DD-A610-AA2B866C07BC}" type="slidenum">
              <a:rPr lang="en-US" sz="1200" b="0">
                <a:solidFill>
                  <a:schemeClr val="tx1"/>
                </a:solidFill>
              </a:rPr>
              <a:pPr algn="r" defTabSz="924967"/>
              <a:t>17</a:t>
            </a:fld>
            <a:endParaRPr lang="en-US" sz="1200" b="0" dirty="0">
              <a:solidFill>
                <a:schemeClr val="tx1"/>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53720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Opening Slide PMS 13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9"/>
          <p:cNvSpPr txBox="1">
            <a:spLocks noChangeArrowheads="1"/>
          </p:cNvSpPr>
          <p:nvPr/>
        </p:nvSpPr>
        <p:spPr bwMode="auto">
          <a:xfrm>
            <a:off x="4572000" y="2209800"/>
            <a:ext cx="3581400" cy="366713"/>
          </a:xfrm>
          <a:prstGeom prst="rect">
            <a:avLst/>
          </a:prstGeom>
          <a:noFill/>
          <a:ln w="9525">
            <a:noFill/>
            <a:miter lim="800000"/>
            <a:headEnd/>
            <a:tailEnd/>
          </a:ln>
          <a:effectLst/>
        </p:spPr>
        <p:txBody>
          <a:bodyPr>
            <a:spAutoFit/>
          </a:bodyPr>
          <a:lstStyle/>
          <a:p>
            <a:pPr>
              <a:spcBef>
                <a:spcPct val="50000"/>
              </a:spcBef>
              <a:defRPr/>
            </a:pPr>
            <a:endParaRPr lang="en-US" sz="1800" b="0">
              <a:solidFill>
                <a:schemeClr val="tx1"/>
              </a:solidFill>
            </a:endParaRPr>
          </a:p>
        </p:txBody>
      </p:sp>
      <p:sp>
        <p:nvSpPr>
          <p:cNvPr id="3074" name="Rectangle 2"/>
          <p:cNvSpPr>
            <a:spLocks noGrp="1" noChangeArrowheads="1"/>
          </p:cNvSpPr>
          <p:nvPr>
            <p:ph type="ctrTitle"/>
          </p:nvPr>
        </p:nvSpPr>
        <p:spPr>
          <a:xfrm>
            <a:off x="914400" y="3872242"/>
            <a:ext cx="7315200" cy="468111"/>
          </a:xfrm>
        </p:spPr>
        <p:txBody>
          <a:bodyPr/>
          <a:lstStyle>
            <a:lvl1pPr>
              <a:spcBef>
                <a:spcPct val="50000"/>
              </a:spcBef>
              <a:defRPr sz="32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914400" y="4343457"/>
            <a:ext cx="6629400" cy="368540"/>
          </a:xfrm>
        </p:spPr>
        <p:txBody>
          <a:bodyPr/>
          <a:lstStyle>
            <a:lvl1pPr marL="0" indent="0">
              <a:buFontTx/>
              <a:buNone/>
              <a:defRPr sz="2000" b="0" i="1">
                <a:solidFill>
                  <a:schemeClr val="bg1"/>
                </a:solidFill>
                <a:latin typeface="Times New Roman" pitchFamily="18" charset="0"/>
                <a:cs typeface="Times New Roman" pitchFamily="18" charset="0"/>
              </a:defRPr>
            </a:lvl1pPr>
          </a:lstStyle>
          <a:p>
            <a:r>
              <a:rPr lang="en-US" dirty="0"/>
              <a:t>Place Your Sub-Title If Needed Here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593725"/>
            <a:ext cx="66294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828800"/>
            <a:ext cx="7543800" cy="4114800"/>
          </a:xfrm>
        </p:spPr>
        <p:txBody>
          <a:bodyPr/>
          <a:lstStyle/>
          <a:p>
            <a:pPr lvl="0"/>
            <a:endParaRPr lang="en-US" noProof="0" smtClean="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8450" y="681038"/>
            <a:ext cx="7539038" cy="762000"/>
          </a:xfrm>
        </p:spPr>
        <p:txBody>
          <a:bodyPr/>
          <a:lstStyle/>
          <a:p>
            <a:r>
              <a:rPr lang="en-US"/>
              <a:t>Click to edit Master title style</a:t>
            </a:r>
          </a:p>
        </p:txBody>
      </p:sp>
      <p:sp>
        <p:nvSpPr>
          <p:cNvPr id="3" name="Table Placeholder 2"/>
          <p:cNvSpPr>
            <a:spLocks noGrp="1"/>
          </p:cNvSpPr>
          <p:nvPr>
            <p:ph type="tbl" idx="1"/>
          </p:nvPr>
        </p:nvSpPr>
        <p:spPr>
          <a:xfrm>
            <a:off x="685800" y="1828800"/>
            <a:ext cx="7543800" cy="4114800"/>
          </a:xfrm>
        </p:spPr>
        <p:txBody>
          <a:bodyPr/>
          <a:lstStyle/>
          <a:p>
            <a:pPr lvl="0"/>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8450" y="681038"/>
            <a:ext cx="7539038" cy="762000"/>
          </a:xfrm>
        </p:spPr>
        <p:txBody>
          <a:bodyPr/>
          <a:lstStyle/>
          <a:p>
            <a:r>
              <a:rPr lang="en-US"/>
              <a:t>Click to edit Master title style</a:t>
            </a:r>
          </a:p>
        </p:txBody>
      </p:sp>
      <p:sp>
        <p:nvSpPr>
          <p:cNvPr id="3" name="Content Placeholder 2"/>
          <p:cNvSpPr>
            <a:spLocks noGrp="1"/>
          </p:cNvSpPr>
          <p:nvPr>
            <p:ph sz="half" idx="1"/>
          </p:nvPr>
        </p:nvSpPr>
        <p:spPr>
          <a:xfrm>
            <a:off x="6858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339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0403212-D35B-4809-875A-DD209D0CE252}" type="datetimeFigureOut">
              <a:rPr lang="en-US"/>
              <a:pPr>
                <a:defRPr/>
              </a:pPr>
              <a:t>3/23/2015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D78264-59FB-4545-A6D8-CF7341E35E3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FE8BDF-FC04-44F9-BC37-A885E6E8B2B0}" type="datetimeFigureOut">
              <a:rPr lang="en-US"/>
              <a:pPr>
                <a:defRPr/>
              </a:pPr>
              <a:t>3/23/2015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96E7F3-5BBD-481F-A8DB-7E6D241A42B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179C7D-601B-4B35-B6B7-CF42187CBEF4}" type="datetimeFigureOut">
              <a:rPr lang="en-US"/>
              <a:pPr>
                <a:defRPr/>
              </a:pPr>
              <a:t>3/23/2015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B20F9B-EC54-412A-8BF3-6A0ABBA895C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8783CA4-E2C2-400D-82F9-E91ECD2202CC}" type="datetimeFigureOut">
              <a:rPr lang="en-US"/>
              <a:pPr>
                <a:defRPr/>
              </a:pPr>
              <a:t>3/23/2015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EB946D-889D-46B8-AABA-EAF7795957A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D12B861-B541-449E-8B72-E92ACA77A00E}" type="datetimeFigureOut">
              <a:rPr lang="en-US"/>
              <a:pPr>
                <a:defRPr/>
              </a:pPr>
              <a:t>3/23/2015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6AF7660-2382-4CFA-92C5-4729A7F0F1F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545901A-1F55-42C1-9633-39CC6B0F2023}" type="datetimeFigureOut">
              <a:rPr lang="en-US"/>
              <a:pPr>
                <a:defRPr/>
              </a:pPr>
              <a:t>3/23/2015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492E20-2C1D-4583-B8C9-E544A173F3F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2B75EA-C495-4F75-A781-B98AEF189D90}" type="datetimeFigureOut">
              <a:rPr lang="en-US"/>
              <a:pPr>
                <a:defRPr/>
              </a:pPr>
              <a:t>3/23/2015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276F90-58E7-4BAB-AE48-3014589A173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9959" y="681145"/>
            <a:ext cx="7697755" cy="914389"/>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319C39-095B-44E4-AFFD-FEA6DB103400}" type="datetimeFigureOut">
              <a:rPr lang="en-US"/>
              <a:pPr>
                <a:defRPr/>
              </a:pPr>
              <a:t>3/23/2015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29A201-D417-43A3-972F-87F198C3C4E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0AA958-3362-44B8-90CC-9B2747236B8D}" type="datetimeFigureOut">
              <a:rPr lang="en-US"/>
              <a:pPr>
                <a:defRPr/>
              </a:pPr>
              <a:t>3/23/2015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7BCD-DC8D-4F2C-B7B8-629848A5DF6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905756-8AC4-4783-9BEE-727E1A892D89}" type="datetimeFigureOut">
              <a:rPr lang="en-US"/>
              <a:pPr>
                <a:defRPr/>
              </a:pPr>
              <a:t>3/23/2015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F51788-958E-4D7D-86DE-3243AE9A70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5BBD20-C10F-4236-AB63-30667C4DF9F6}" type="datetimeFigureOut">
              <a:rPr lang="en-US"/>
              <a:pPr>
                <a:defRPr/>
              </a:pPr>
              <a:t>3/23/2015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535163-EED7-48A1-9C54-5BA5874F282F}"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593725"/>
            <a:ext cx="66294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828800"/>
            <a:ext cx="7543800" cy="4114800"/>
          </a:xfrm>
        </p:spPr>
        <p:txBody>
          <a:bodyPr rtlCol="0">
            <a:normAutofit/>
          </a:bodyPr>
          <a:lstStyle/>
          <a:p>
            <a:pPr lvl="0"/>
            <a:endParaRPr lang="en-US" noProof="0" smtClean="0"/>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6063" y="593725"/>
            <a:ext cx="66294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828800"/>
            <a:ext cx="7543800" cy="4114800"/>
          </a:xfrm>
        </p:spPr>
        <p:txBody>
          <a:bodyPr rtlCol="0">
            <a:normAutofit/>
          </a:bodyPr>
          <a:lstStyle/>
          <a:p>
            <a:pPr lvl="0"/>
            <a:endParaRPr lang="en-US" noProof="0" dirty="0" smtClean="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i="1">
                <a:latin typeface="Times New Roman" pitchFamily="18" charset="0"/>
                <a:cs typeface="Times New Roman"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0" i="1">
                <a:latin typeface="Times New Roman" pitchFamily="18" charset="0"/>
                <a:cs typeface="Times New Roman"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593725"/>
            <a:ext cx="66294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33900" y="1828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33900" y="3962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46063" y="593725"/>
            <a:ext cx="66294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33900" y="1828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962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33900" y="3962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Background Slide PMS 376"/>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298450" y="681038"/>
            <a:ext cx="7539038"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Heading for slide goes here</a:t>
            </a:r>
          </a:p>
        </p:txBody>
      </p:sp>
      <p:sp>
        <p:nvSpPr>
          <p:cNvPr id="2052" name="Rectangle 3"/>
          <p:cNvSpPr>
            <a:spLocks noGrp="1" noChangeArrowheads="1"/>
          </p:cNvSpPr>
          <p:nvPr>
            <p:ph type="body" idx="1"/>
          </p:nvPr>
        </p:nvSpPr>
        <p:spPr bwMode="auto">
          <a:xfrm>
            <a:off x="685800" y="18288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row of your information goes here</a:t>
            </a:r>
          </a:p>
          <a:p>
            <a:pPr lvl="1"/>
            <a:r>
              <a:rPr lang="en-US" smtClean="0"/>
              <a:t>Second row is located here</a:t>
            </a:r>
          </a:p>
          <a:p>
            <a:pPr lvl="2"/>
            <a:r>
              <a:rPr lang="en-US" smtClean="0"/>
              <a:t>Third row here</a:t>
            </a:r>
          </a:p>
        </p:txBody>
      </p:sp>
      <p:sp>
        <p:nvSpPr>
          <p:cNvPr id="8" name="Rectangle 7"/>
          <p:cNvSpPr/>
          <p:nvPr/>
        </p:nvSpPr>
        <p:spPr bwMode="auto">
          <a:xfrm>
            <a:off x="0" y="6596063"/>
            <a:ext cx="9144000" cy="261937"/>
          </a:xfrm>
          <a:prstGeom prst="rect">
            <a:avLst/>
          </a:prstGeom>
          <a:solidFill>
            <a:srgbClr val="7DBA00"/>
          </a:solidFill>
          <a:ln w="9525" cap="flat" cmpd="sng" algn="ctr">
            <a:noFill/>
            <a:prstDash val="solid"/>
            <a:round/>
            <a:headEnd type="none" w="med" len="med"/>
            <a:tailEnd type="none" w="med" len="med"/>
          </a:ln>
          <a:effectLst/>
        </p:spPr>
        <p:txBody>
          <a:bodyPr wrap="none" anchor="ctr"/>
          <a:lstStyle/>
          <a:p>
            <a:pPr algn="ctr">
              <a:defRPr/>
            </a:pPr>
            <a:endParaRPr lang="en-US"/>
          </a:p>
        </p:txBody>
      </p:sp>
      <p:sp>
        <p:nvSpPr>
          <p:cNvPr id="1043" name="Text Box 19"/>
          <p:cNvSpPr txBox="1">
            <a:spLocks noChangeArrowheads="1"/>
          </p:cNvSpPr>
          <p:nvPr/>
        </p:nvSpPr>
        <p:spPr bwMode="auto">
          <a:xfrm>
            <a:off x="8724900" y="6583363"/>
            <a:ext cx="419100" cy="274637"/>
          </a:xfrm>
          <a:prstGeom prst="rect">
            <a:avLst/>
          </a:prstGeom>
          <a:noFill/>
          <a:ln w="9525" algn="ctr">
            <a:noFill/>
            <a:miter lim="800000"/>
            <a:headEnd/>
            <a:tailEnd/>
          </a:ln>
          <a:effectLst/>
        </p:spPr>
        <p:txBody>
          <a:bodyPr>
            <a:spAutoFit/>
          </a:bodyPr>
          <a:lstStyle/>
          <a:p>
            <a:pPr algn="ctr">
              <a:spcBef>
                <a:spcPct val="50000"/>
              </a:spcBef>
              <a:defRPr/>
            </a:pPr>
            <a:fld id="{65B83D3F-2EB6-4588-AC87-0894796054D1}" type="slidenum">
              <a:rPr lang="en-US" sz="1200" b="0">
                <a:solidFill>
                  <a:schemeClr val="tx1"/>
                </a:solidFill>
              </a:rPr>
              <a:pPr algn="ctr">
                <a:spcBef>
                  <a:spcPct val="50000"/>
                </a:spcBef>
                <a:defRPr/>
              </a:pPr>
              <a:t>‹#›</a:t>
            </a:fld>
            <a:endParaRPr lang="en-US" sz="1200" b="0" dirty="0">
              <a:solidFill>
                <a:schemeClr val="tx1"/>
              </a:solidFill>
            </a:endParaRPr>
          </a:p>
        </p:txBody>
      </p:sp>
      <p:sp>
        <p:nvSpPr>
          <p:cNvPr id="1039" name="Rectangle 15"/>
          <p:cNvSpPr>
            <a:spLocks noChangeArrowheads="1"/>
          </p:cNvSpPr>
          <p:nvPr/>
        </p:nvSpPr>
        <p:spPr bwMode="auto">
          <a:xfrm>
            <a:off x="2733675" y="6605588"/>
            <a:ext cx="3657600" cy="252412"/>
          </a:xfrm>
          <a:prstGeom prst="rect">
            <a:avLst/>
          </a:prstGeom>
          <a:noFill/>
          <a:ln w="9525">
            <a:noFill/>
            <a:miter lim="800000"/>
            <a:headEnd/>
            <a:tailEnd/>
          </a:ln>
          <a:effectLst/>
        </p:spPr>
        <p:txBody>
          <a:bodyPr/>
          <a:lstStyle/>
          <a:p>
            <a:pPr algn="ctr" eaLnBrk="0" hangingPunct="0">
              <a:defRPr/>
            </a:pPr>
            <a:r>
              <a:rPr lang="en-US" altLang="en-US" sz="1000" b="0" dirty="0">
                <a:solidFill>
                  <a:schemeClr val="tx1"/>
                </a:solidFill>
                <a:latin typeface="Arial Unicode MS" pitchFamily="34" charset="-128"/>
              </a:rPr>
              <a:t>Georgia Department of Administrative Services</a:t>
            </a:r>
          </a:p>
        </p:txBody>
      </p:sp>
    </p:spTree>
  </p:cSld>
  <p:clrMap bg1="lt1" tx1="dk1" bg2="lt2" tx2="dk2" accent1="accent1" accent2="accent2" accent3="accent3" accent4="accent4" accent5="accent5" accent6="accent6" hlink="hlink" folHlink="folHlink"/>
  <p:sldLayoutIdLst>
    <p:sldLayoutId id="2147484233" r:id="rId1"/>
    <p:sldLayoutId id="2147484215" r:id="rId2"/>
    <p:sldLayoutId id="2147484216" r:id="rId3"/>
    <p:sldLayoutId id="2147484217" r:id="rId4"/>
    <p:sldLayoutId id="2147484218" r:id="rId5"/>
    <p:sldLayoutId id="2147484219" r:id="rId6"/>
    <p:sldLayoutId id="2147484234" r:id="rId7"/>
    <p:sldLayoutId id="2147484235" r:id="rId8"/>
    <p:sldLayoutId id="2147484236" r:id="rId9"/>
    <p:sldLayoutId id="2147484237" r:id="rId10"/>
    <p:sldLayoutId id="2147484220" r:id="rId11"/>
    <p:sldLayoutId id="2147484221" r:id="rId12"/>
  </p:sldLayoutIdLst>
  <p:transition advClick="0"/>
  <p:timing>
    <p:tnLst>
      <p:par>
        <p:cTn id="1" dur="indefinite" restart="never" nodeType="tmRoot"/>
      </p:par>
    </p:tnLst>
  </p:timing>
  <p:txStyles>
    <p:titleStyle>
      <a:lvl1pPr algn="l" rtl="0" eaLnBrk="0" fontAlgn="base" hangingPunct="0">
        <a:spcBef>
          <a:spcPct val="0"/>
        </a:spcBef>
        <a:spcAft>
          <a:spcPct val="0"/>
        </a:spcAft>
        <a:defRPr sz="3200" b="1">
          <a:solidFill>
            <a:srgbClr val="F56600"/>
          </a:solidFill>
          <a:latin typeface="+mj-lt"/>
          <a:ea typeface="+mj-ea"/>
          <a:cs typeface="+mj-cs"/>
        </a:defRPr>
      </a:lvl1pPr>
      <a:lvl2pPr algn="l" rtl="0" eaLnBrk="0" fontAlgn="base" hangingPunct="0">
        <a:spcBef>
          <a:spcPct val="0"/>
        </a:spcBef>
        <a:spcAft>
          <a:spcPct val="0"/>
        </a:spcAft>
        <a:defRPr sz="3200" b="1">
          <a:solidFill>
            <a:srgbClr val="F56600"/>
          </a:solidFill>
          <a:latin typeface="Arial" charset="0"/>
        </a:defRPr>
      </a:lvl2pPr>
      <a:lvl3pPr algn="l" rtl="0" eaLnBrk="0" fontAlgn="base" hangingPunct="0">
        <a:spcBef>
          <a:spcPct val="0"/>
        </a:spcBef>
        <a:spcAft>
          <a:spcPct val="0"/>
        </a:spcAft>
        <a:defRPr sz="3200" b="1">
          <a:solidFill>
            <a:srgbClr val="F56600"/>
          </a:solidFill>
          <a:latin typeface="Arial" charset="0"/>
        </a:defRPr>
      </a:lvl3pPr>
      <a:lvl4pPr algn="l" rtl="0" eaLnBrk="0" fontAlgn="base" hangingPunct="0">
        <a:spcBef>
          <a:spcPct val="0"/>
        </a:spcBef>
        <a:spcAft>
          <a:spcPct val="0"/>
        </a:spcAft>
        <a:defRPr sz="3200" b="1">
          <a:solidFill>
            <a:srgbClr val="F56600"/>
          </a:solidFill>
          <a:latin typeface="Arial" charset="0"/>
        </a:defRPr>
      </a:lvl4pPr>
      <a:lvl5pPr algn="l" rtl="0" eaLnBrk="0" fontAlgn="base" hangingPunct="0">
        <a:spcBef>
          <a:spcPct val="0"/>
        </a:spcBef>
        <a:spcAft>
          <a:spcPct val="0"/>
        </a:spcAft>
        <a:defRPr sz="3200" b="1">
          <a:solidFill>
            <a:srgbClr val="F56600"/>
          </a:solidFill>
          <a:latin typeface="Arial" charset="0"/>
        </a:defRPr>
      </a:lvl5pPr>
      <a:lvl6pPr marL="457200" algn="l" rtl="0" fontAlgn="base">
        <a:spcBef>
          <a:spcPct val="0"/>
        </a:spcBef>
        <a:spcAft>
          <a:spcPct val="0"/>
        </a:spcAft>
        <a:defRPr sz="2800" b="1">
          <a:solidFill>
            <a:srgbClr val="7D706B"/>
          </a:solidFill>
          <a:latin typeface="Arial" charset="0"/>
        </a:defRPr>
      </a:lvl6pPr>
      <a:lvl7pPr marL="914400" algn="l" rtl="0" fontAlgn="base">
        <a:spcBef>
          <a:spcPct val="0"/>
        </a:spcBef>
        <a:spcAft>
          <a:spcPct val="0"/>
        </a:spcAft>
        <a:defRPr sz="2800" b="1">
          <a:solidFill>
            <a:srgbClr val="7D706B"/>
          </a:solidFill>
          <a:latin typeface="Arial" charset="0"/>
        </a:defRPr>
      </a:lvl7pPr>
      <a:lvl8pPr marL="1371600" algn="l" rtl="0" fontAlgn="base">
        <a:spcBef>
          <a:spcPct val="0"/>
        </a:spcBef>
        <a:spcAft>
          <a:spcPct val="0"/>
        </a:spcAft>
        <a:defRPr sz="2800" b="1">
          <a:solidFill>
            <a:srgbClr val="7D706B"/>
          </a:solidFill>
          <a:latin typeface="Arial" charset="0"/>
        </a:defRPr>
      </a:lvl8pPr>
      <a:lvl9pPr marL="1828800" algn="l" rtl="0" fontAlgn="base">
        <a:spcBef>
          <a:spcPct val="0"/>
        </a:spcBef>
        <a:spcAft>
          <a:spcPct val="0"/>
        </a:spcAft>
        <a:defRPr sz="2800" b="1">
          <a:solidFill>
            <a:srgbClr val="7D706B"/>
          </a:solidFill>
          <a:latin typeface="Arial" charset="0"/>
        </a:defRPr>
      </a:lvl9pPr>
    </p:titleStyle>
    <p:bodyStyle>
      <a:lvl1pPr marL="342900" indent="-342900" algn="l" rtl="0" eaLnBrk="0" fontAlgn="base" hangingPunct="0">
        <a:spcBef>
          <a:spcPct val="20000"/>
        </a:spcBef>
        <a:spcAft>
          <a:spcPct val="0"/>
        </a:spcAft>
        <a:buClr>
          <a:srgbClr val="FF9933"/>
        </a:buClr>
        <a:buChar char="•"/>
        <a:defRPr sz="2400" b="1">
          <a:solidFill>
            <a:srgbClr val="796D6B"/>
          </a:solidFill>
          <a:latin typeface="+mn-lt"/>
          <a:ea typeface="+mn-ea"/>
          <a:cs typeface="+mn-cs"/>
        </a:defRPr>
      </a:lvl1pPr>
      <a:lvl2pPr marL="742950" indent="-285750" algn="l" rtl="0" eaLnBrk="0" fontAlgn="base" hangingPunct="0">
        <a:spcBef>
          <a:spcPct val="20000"/>
        </a:spcBef>
        <a:spcAft>
          <a:spcPct val="0"/>
        </a:spcAft>
        <a:buClr>
          <a:srgbClr val="FF9933"/>
        </a:buClr>
        <a:buFont typeface="Arial" charset="0"/>
        <a:buChar char="▪"/>
        <a:defRPr sz="2300">
          <a:solidFill>
            <a:srgbClr val="796D6B"/>
          </a:solidFill>
          <a:latin typeface="+mn-lt"/>
        </a:defRPr>
      </a:lvl2pPr>
      <a:lvl3pPr marL="1143000" indent="-228600" algn="l" rtl="0" eaLnBrk="0" fontAlgn="base" hangingPunct="0">
        <a:spcBef>
          <a:spcPct val="20000"/>
        </a:spcBef>
        <a:spcAft>
          <a:spcPct val="0"/>
        </a:spcAft>
        <a:buClr>
          <a:srgbClr val="FF9933"/>
        </a:buClr>
        <a:buChar char="•"/>
        <a:defRPr sz="2200">
          <a:solidFill>
            <a:srgbClr val="796D6B"/>
          </a:solidFill>
          <a:latin typeface="+mn-lt"/>
        </a:defRPr>
      </a:lvl3pPr>
      <a:lvl4pPr marL="1600200" indent="-228600" algn="l" rtl="0" eaLnBrk="0" fontAlgn="base" hangingPunct="0">
        <a:spcBef>
          <a:spcPct val="20000"/>
        </a:spcBef>
        <a:spcAft>
          <a:spcPct val="0"/>
        </a:spcAft>
        <a:buChar char="–"/>
        <a:defRPr sz="2700">
          <a:solidFill>
            <a:srgbClr val="A19795"/>
          </a:solidFill>
          <a:latin typeface="+mn-lt"/>
        </a:defRPr>
      </a:lvl4pPr>
      <a:lvl5pPr marL="2057400" indent="-228600" algn="l" rtl="0" eaLnBrk="0" fontAlgn="base" hangingPunct="0">
        <a:spcBef>
          <a:spcPct val="20000"/>
        </a:spcBef>
        <a:spcAft>
          <a:spcPct val="0"/>
        </a:spcAft>
        <a:buChar char="»"/>
        <a:defRPr sz="2700">
          <a:solidFill>
            <a:srgbClr val="A19795"/>
          </a:solidFill>
          <a:latin typeface="+mn-lt"/>
        </a:defRPr>
      </a:lvl5pPr>
      <a:lvl6pPr marL="2514600" indent="-228600" algn="l" rtl="0" fontAlgn="base">
        <a:spcBef>
          <a:spcPct val="20000"/>
        </a:spcBef>
        <a:spcAft>
          <a:spcPct val="0"/>
        </a:spcAft>
        <a:buChar char="»"/>
        <a:defRPr sz="2700">
          <a:solidFill>
            <a:srgbClr val="A19795"/>
          </a:solidFill>
          <a:latin typeface="+mn-lt"/>
        </a:defRPr>
      </a:lvl6pPr>
      <a:lvl7pPr marL="2971800" indent="-228600" algn="l" rtl="0" fontAlgn="base">
        <a:spcBef>
          <a:spcPct val="20000"/>
        </a:spcBef>
        <a:spcAft>
          <a:spcPct val="0"/>
        </a:spcAft>
        <a:buChar char="»"/>
        <a:defRPr sz="2700">
          <a:solidFill>
            <a:srgbClr val="A19795"/>
          </a:solidFill>
          <a:latin typeface="+mn-lt"/>
        </a:defRPr>
      </a:lvl7pPr>
      <a:lvl8pPr marL="3429000" indent="-228600" algn="l" rtl="0" fontAlgn="base">
        <a:spcBef>
          <a:spcPct val="20000"/>
        </a:spcBef>
        <a:spcAft>
          <a:spcPct val="0"/>
        </a:spcAft>
        <a:buChar char="»"/>
        <a:defRPr sz="2700">
          <a:solidFill>
            <a:srgbClr val="A19795"/>
          </a:solidFill>
          <a:latin typeface="+mn-lt"/>
        </a:defRPr>
      </a:lvl8pPr>
      <a:lvl9pPr marL="3886200" indent="-228600" algn="l" rtl="0" fontAlgn="base">
        <a:spcBef>
          <a:spcPct val="20000"/>
        </a:spcBef>
        <a:spcAft>
          <a:spcPct val="0"/>
        </a:spcAft>
        <a:buChar char="»"/>
        <a:defRPr sz="2700">
          <a:solidFill>
            <a:srgbClr val="A197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632A4AC-3AA7-453A-8EFB-E9D5AD2E9DD5}" type="datetimeFigureOut">
              <a:rPr lang="en-US"/>
              <a:pPr>
                <a:defRPr/>
              </a:pPr>
              <a:t>3/23/2015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C5F261E-0600-4EFA-ADDF-A8C07CA79B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8" r:id="rId12"/>
    <p:sldLayoutId id="214748423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bell@sl.bbumail.com" TargetMode="External"/><Relationship Id="rId2" Type="http://schemas.openxmlformats.org/officeDocument/2006/relationships/hyperlink" Target="mailto:SDaniels@sl.bbumail.com" TargetMode="External"/><Relationship Id="rId1" Type="http://schemas.openxmlformats.org/officeDocument/2006/relationships/slideLayout" Target="../slideLayouts/slideLayout5.xml"/><Relationship Id="rId5" Type="http://schemas.openxmlformats.org/officeDocument/2006/relationships/hyperlink" Target="mailto:Steve_Archer@flocorp.com" TargetMode="External"/><Relationship Id="rId4" Type="http://schemas.openxmlformats.org/officeDocument/2006/relationships/hyperlink" Target="mailto:accountspayable@mailbu.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oas.ga.gov/" TargetMode="External"/><Relationship Id="rId2" Type="http://schemas.openxmlformats.org/officeDocument/2006/relationships/hyperlink" Target="mailto:andy.penick@doas.ga.gov" TargetMode="External"/><Relationship Id="rId1" Type="http://schemas.openxmlformats.org/officeDocument/2006/relationships/slideLayout" Target="../slideLayouts/slideLayout2.xml"/><Relationship Id="rId5" Type="http://schemas.openxmlformats.org/officeDocument/2006/relationships/hyperlink" Target="mailto:Abell@sl.bbumail.com" TargetMode="External"/><Relationship Id="rId4" Type="http://schemas.openxmlformats.org/officeDocument/2006/relationships/hyperlink" Target="mailto:SDaniels@sl.bbumail.co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mailto:procurementhelp@doas.ga.gov"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374903" y="891260"/>
            <a:ext cx="7653529" cy="746448"/>
          </a:xfrm>
          <a:noFill/>
          <a:ln>
            <a:noFill/>
          </a:ln>
        </p:spPr>
        <p:txBody>
          <a:bodyPr/>
          <a:lstStyle/>
          <a:p>
            <a:pPr algn="ctr"/>
            <a:r>
              <a:rPr lang="en-US" dirty="0" smtClean="0">
                <a:ln w="12700">
                  <a:noFill/>
                  <a:prstDash val="solid"/>
                </a:ln>
                <a:solidFill>
                  <a:srgbClr val="FFFF00"/>
                </a:solidFill>
                <a:effectLst>
                  <a:outerShdw blurRad="41275" dist="20320" dir="1800000" algn="tl" rotWithShape="0">
                    <a:srgbClr val="000000">
                      <a:alpha val="40000"/>
                    </a:srgbClr>
                  </a:outerShdw>
                </a:effectLst>
              </a:rPr>
              <a:t/>
            </a:r>
            <a:br>
              <a:rPr lang="en-US" dirty="0" smtClean="0">
                <a:ln w="12700">
                  <a:noFill/>
                  <a:prstDash val="solid"/>
                </a:ln>
                <a:solidFill>
                  <a:srgbClr val="FFFF00"/>
                </a:solidFill>
                <a:effectLst>
                  <a:outerShdw blurRad="41275" dist="20320" dir="1800000" algn="tl" rotWithShape="0">
                    <a:srgbClr val="000000">
                      <a:alpha val="40000"/>
                    </a:srgbClr>
                  </a:outerShdw>
                </a:effectLst>
              </a:rPr>
            </a:br>
            <a:r>
              <a:rPr lang="en-US" dirty="0" smtClean="0"/>
              <a:t/>
            </a:r>
            <a:br>
              <a:rPr lang="en-US" dirty="0" smtClean="0"/>
            </a:br>
            <a:r>
              <a:rPr lang="en-US" b="0" dirty="0" smtClean="0">
                <a:ln w="18415" cmpd="sng">
                  <a:noFill/>
                  <a:prstDash val="solid"/>
                </a:ln>
                <a:effectLst>
                  <a:outerShdw blurRad="63500" dir="3600000" algn="tl" rotWithShape="0">
                    <a:srgbClr val="000000">
                      <a:alpha val="70000"/>
                    </a:srgbClr>
                  </a:outerShdw>
                </a:effectLst>
              </a:rPr>
              <a:t>Bread &amp; Related Bakery Products</a:t>
            </a:r>
            <a:r>
              <a:rPr lang="en-US" sz="4400" dirty="0" smtClean="0"/>
              <a:t/>
            </a:r>
            <a:br>
              <a:rPr lang="en-US" sz="4400" dirty="0" smtClean="0"/>
            </a:br>
            <a:r>
              <a:rPr lang="en-US" dirty="0" smtClean="0"/>
              <a:t/>
            </a:r>
            <a:br>
              <a:rPr lang="en-US" dirty="0" smtClean="0"/>
            </a:br>
            <a:endParaRPr lang="en-US" dirty="0" smtClean="0"/>
          </a:p>
        </p:txBody>
      </p:sp>
      <p:sp>
        <p:nvSpPr>
          <p:cNvPr id="4" name="Rectangle 3"/>
          <p:cNvSpPr txBox="1">
            <a:spLocks noChangeArrowheads="1"/>
          </p:cNvSpPr>
          <p:nvPr/>
        </p:nvSpPr>
        <p:spPr bwMode="auto">
          <a:xfrm>
            <a:off x="6467475" y="6340475"/>
            <a:ext cx="2616200" cy="403225"/>
          </a:xfrm>
          <a:prstGeom prst="rect">
            <a:avLst/>
          </a:prstGeom>
          <a:noFill/>
          <a:ln w="9525">
            <a:noFill/>
            <a:miter lim="800000"/>
            <a:headEnd/>
            <a:tailEnd/>
          </a:ln>
        </p:spPr>
        <p:txBody>
          <a:bodyPr/>
          <a:lstStyle/>
          <a:p>
            <a:pPr algn="ctr" eaLnBrk="0" hangingPunct="0">
              <a:spcBef>
                <a:spcPct val="20000"/>
              </a:spcBef>
              <a:buClr>
                <a:srgbClr val="FF9933"/>
              </a:buClr>
              <a:defRPr/>
            </a:pPr>
            <a:r>
              <a:rPr lang="en-US" sz="1600" b="0" kern="0" smtClean="0">
                <a:latin typeface="Times New Roman" pitchFamily="18" charset="0"/>
                <a:cs typeface="Times New Roman" pitchFamily="18" charset="0"/>
              </a:rPr>
              <a:t>May 21, 2013</a:t>
            </a:r>
            <a:endParaRPr lang="en-US" sz="1600" b="0" kern="0" dirty="0">
              <a:latin typeface="Times New Roman" pitchFamily="18" charset="0"/>
              <a:cs typeface="Times New Roman" pitchFamily="18" charset="0"/>
            </a:endParaRPr>
          </a:p>
        </p:txBody>
      </p:sp>
      <p:pic>
        <p:nvPicPr>
          <p:cNvPr id="6" name="Picture 5" descr="Bread.jpg"/>
          <p:cNvPicPr>
            <a:picLocks noChangeAspect="1"/>
          </p:cNvPicPr>
          <p:nvPr/>
        </p:nvPicPr>
        <p:blipFill>
          <a:blip r:embed="rId2" cstate="print"/>
          <a:stretch>
            <a:fillRect/>
          </a:stretch>
        </p:blipFill>
        <p:spPr>
          <a:xfrm>
            <a:off x="1253000" y="1709255"/>
            <a:ext cx="5911937" cy="3942034"/>
          </a:xfrm>
          <a:prstGeom prst="rect">
            <a:avLst/>
          </a:prstGeom>
        </p:spPr>
      </p:pic>
      <p:sp>
        <p:nvSpPr>
          <p:cNvPr id="8" name="TextBox 7"/>
          <p:cNvSpPr txBox="1"/>
          <p:nvPr/>
        </p:nvSpPr>
        <p:spPr>
          <a:xfrm>
            <a:off x="274320" y="310896"/>
            <a:ext cx="3721608" cy="461665"/>
          </a:xfrm>
          <a:prstGeom prst="rect">
            <a:avLst/>
          </a:prstGeom>
          <a:noFill/>
        </p:spPr>
        <p:txBody>
          <a:bodyPr wrap="square" rtlCol="0">
            <a:spAutoFit/>
          </a:bodyPr>
          <a:lstStyle/>
          <a:p>
            <a:r>
              <a:rPr lang="en-US" dirty="0" smtClean="0">
                <a:solidFill>
                  <a:srgbClr val="C00000"/>
                </a:solidFill>
              </a:rPr>
              <a:t>Welcome to the Webinar</a:t>
            </a:r>
            <a:endParaRPr lang="en-US" dirty="0">
              <a:solidFill>
                <a:srgbClr val="C00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1715" y="450523"/>
            <a:ext cx="3190610" cy="914400"/>
          </a:xfrm>
        </p:spPr>
        <p:txBody>
          <a:bodyPr/>
          <a:lstStyle/>
          <a:p>
            <a:r>
              <a:rPr lang="en-US" dirty="0" smtClean="0">
                <a:solidFill>
                  <a:srgbClr val="C00000"/>
                </a:solidFill>
              </a:rPr>
              <a:t>TeamGeorgia™ </a:t>
            </a:r>
            <a:r>
              <a:rPr lang="en-US" sz="2400" dirty="0" smtClean="0">
                <a:solidFill>
                  <a:srgbClr val="C00000"/>
                </a:solidFill>
              </a:rPr>
              <a:t>Ordering Instructions</a:t>
            </a:r>
          </a:p>
        </p:txBody>
      </p:sp>
      <p:sp>
        <p:nvSpPr>
          <p:cNvPr id="17411" name="Content Placeholder 2"/>
          <p:cNvSpPr>
            <a:spLocks noGrp="1"/>
          </p:cNvSpPr>
          <p:nvPr>
            <p:ph idx="1"/>
          </p:nvPr>
        </p:nvSpPr>
        <p:spPr>
          <a:xfrm>
            <a:off x="286603" y="1645033"/>
            <a:ext cx="8366078" cy="3063446"/>
          </a:xfrm>
        </p:spPr>
        <p:txBody>
          <a:bodyPr/>
          <a:lstStyle/>
          <a:p>
            <a:endParaRPr lang="en-US" b="0" dirty="0" smtClean="0">
              <a:solidFill>
                <a:srgbClr val="009900"/>
              </a:solidFill>
            </a:endParaRPr>
          </a:p>
          <a:p>
            <a:r>
              <a:rPr lang="en-US" b="0" dirty="0" smtClean="0">
                <a:solidFill>
                  <a:srgbClr val="009900"/>
                </a:solidFill>
              </a:rPr>
              <a:t>TAB #1: </a:t>
            </a:r>
            <a:r>
              <a:rPr lang="en-US" b="0" dirty="0" smtClean="0">
                <a:solidFill>
                  <a:schemeClr val="tx1"/>
                </a:solidFill>
              </a:rPr>
              <a:t>Ordering Instructions/Supplier Contacts</a:t>
            </a:r>
          </a:p>
          <a:p>
            <a:pPr marL="342900" lvl="1" indent="-342900">
              <a:buFontTx/>
              <a:buChar char="•"/>
            </a:pPr>
            <a:r>
              <a:rPr lang="en-US" sz="2400" b="0" dirty="0" smtClean="0">
                <a:solidFill>
                  <a:srgbClr val="009900"/>
                </a:solidFill>
              </a:rPr>
              <a:t>TAB #2: </a:t>
            </a:r>
            <a:r>
              <a:rPr lang="en-US" sz="2400" b="0" dirty="0" smtClean="0">
                <a:solidFill>
                  <a:schemeClr val="tx1"/>
                </a:solidFill>
              </a:rPr>
              <a:t>Core Line Items Cost Sheet</a:t>
            </a:r>
          </a:p>
          <a:p>
            <a:pPr marL="2114550" lvl="5" indent="-342900"/>
            <a:r>
              <a:rPr lang="en-US" sz="2400" dirty="0" smtClean="0">
                <a:solidFill>
                  <a:schemeClr val="tx1">
                    <a:lumMod val="50000"/>
                    <a:lumOff val="50000"/>
                  </a:schemeClr>
                </a:solidFill>
              </a:rPr>
              <a:t>Forty Six (46) Core Line Items</a:t>
            </a:r>
          </a:p>
          <a:p>
            <a:r>
              <a:rPr lang="en-US" b="0" dirty="0" smtClean="0">
                <a:solidFill>
                  <a:srgbClr val="009900"/>
                </a:solidFill>
              </a:rPr>
              <a:t>TAB #3: </a:t>
            </a:r>
            <a:r>
              <a:rPr lang="en-US" b="0" dirty="0" smtClean="0">
                <a:solidFill>
                  <a:schemeClr val="tx1"/>
                </a:solidFill>
              </a:rPr>
              <a:t>Non-Core Line Items Cost Sheet</a:t>
            </a:r>
          </a:p>
          <a:p>
            <a:pPr lvl="4"/>
            <a:r>
              <a:rPr lang="en-US" sz="2400" dirty="0" smtClean="0">
                <a:solidFill>
                  <a:schemeClr val="tx1">
                    <a:lumMod val="50000"/>
                    <a:lumOff val="50000"/>
                  </a:schemeClr>
                </a:solidFill>
              </a:rPr>
              <a:t>Ninety Three (93) Non-Core Line Items</a:t>
            </a:r>
            <a:endParaRPr lang="en-US" sz="1700" dirty="0" smtClean="0"/>
          </a:p>
          <a:p>
            <a:endParaRPr lang="en-US" dirty="0" smtClean="0"/>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496" y="193465"/>
            <a:ext cx="3791961" cy="644735"/>
          </a:xfrm>
        </p:spPr>
        <p:txBody>
          <a:bodyPr/>
          <a:lstStyle/>
          <a:p>
            <a:r>
              <a:rPr lang="en-US" sz="2000" dirty="0" smtClean="0">
                <a:solidFill>
                  <a:srgbClr val="C00000"/>
                </a:solidFill>
              </a:rPr>
              <a:t>Tab #1: Ordering Instructions </a:t>
            </a:r>
            <a:r>
              <a:rPr lang="en-US" sz="1200" dirty="0" smtClean="0">
                <a:solidFill>
                  <a:srgbClr val="C00000"/>
                </a:solidFill>
              </a:rPr>
              <a:t>The Ordering Instructions Page in TGM</a:t>
            </a:r>
            <a:endParaRPr lang="en-US" sz="1200" dirty="0">
              <a:solidFill>
                <a:srgbClr val="C0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135173" y="1011405"/>
            <a:ext cx="6912334" cy="5529867"/>
          </a:xfrm>
          <a:prstGeom prst="rect">
            <a:avLst/>
          </a:prstGeom>
          <a:noFill/>
          <a:ln w="9525">
            <a:noFill/>
            <a:miter lim="800000"/>
            <a:headEnd/>
            <a:tailEnd/>
          </a:ln>
        </p:spPr>
      </p:pic>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7079" y="214684"/>
            <a:ext cx="2441050" cy="646331"/>
          </a:xfrm>
          <a:prstGeom prst="rect">
            <a:avLst/>
          </a:prstGeom>
          <a:noFill/>
        </p:spPr>
        <p:txBody>
          <a:bodyPr wrap="square" rtlCol="0">
            <a:spAutoFit/>
          </a:bodyPr>
          <a:lstStyle/>
          <a:p>
            <a:r>
              <a:rPr lang="en-US" dirty="0" smtClean="0">
                <a:solidFill>
                  <a:srgbClr val="C00000"/>
                </a:solidFill>
              </a:rPr>
              <a:t>Contact info </a:t>
            </a:r>
            <a:r>
              <a:rPr lang="en-US" sz="1200" dirty="0" smtClean="0">
                <a:solidFill>
                  <a:srgbClr val="C00000"/>
                </a:solidFill>
              </a:rPr>
              <a:t>for the two awarded suppliers</a:t>
            </a:r>
            <a:endParaRPr lang="en-US" sz="1200" dirty="0">
              <a:solidFill>
                <a:srgbClr val="C00000"/>
              </a:solidFill>
            </a:endParaRPr>
          </a:p>
        </p:txBody>
      </p:sp>
      <p:graphicFrame>
        <p:nvGraphicFramePr>
          <p:cNvPr id="9" name="Table 8"/>
          <p:cNvGraphicFramePr>
            <a:graphicFrameLocks noGrp="1"/>
          </p:cNvGraphicFramePr>
          <p:nvPr/>
        </p:nvGraphicFramePr>
        <p:xfrm>
          <a:off x="3981813" y="880165"/>
          <a:ext cx="3643488" cy="5639904"/>
        </p:xfrm>
        <a:graphic>
          <a:graphicData uri="http://schemas.openxmlformats.org/drawingml/2006/table">
            <a:tbl>
              <a:tblPr/>
              <a:tblGrid>
                <a:gridCol w="3643488"/>
              </a:tblGrid>
              <a:tr h="174997">
                <a:tc>
                  <a:txBody>
                    <a:bodyPr/>
                    <a:lstStyle/>
                    <a:p>
                      <a:pPr algn="l" fontAlgn="ctr"/>
                      <a:r>
                        <a:rPr lang="en-US" sz="800" b="1" i="0" u="none" strike="noStrike">
                          <a:solidFill>
                            <a:srgbClr val="000000"/>
                          </a:solidFill>
                          <a:latin typeface="Calibri"/>
                        </a:rPr>
                        <a:t>To Order Earthgrains Baking Companies Products</a:t>
                      </a:r>
                    </a:p>
                  </a:txBody>
                  <a:tcPr marL="32426"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r>
              <a:tr h="124998">
                <a:tc>
                  <a:txBody>
                    <a:bodyPr/>
                    <a:lstStyle/>
                    <a:p>
                      <a:pPr algn="l" fontAlgn="b"/>
                      <a:r>
                        <a:rPr lang="en-US" sz="500" b="0" i="0" u="none" strike="noStrike">
                          <a:solidFill>
                            <a:srgbClr val="000000"/>
                          </a:solidFill>
                          <a:latin typeface="Calibri"/>
                        </a:rPr>
                        <a:t>1. Place order directly with your District Manager (list below) or delivery person</a:t>
                      </a:r>
                    </a:p>
                  </a:txBody>
                  <a:tcPr marL="32426" marR="3603" marT="3603" marB="0" anchor="b">
                    <a:lnL>
                      <a:noFill/>
                    </a:lnL>
                    <a:lnR>
                      <a:noFill/>
                    </a:lnR>
                    <a:lnT w="6350" cap="flat" cmpd="sng" algn="ctr">
                      <a:solidFill>
                        <a:srgbClr val="000000"/>
                      </a:solidFill>
                      <a:prstDash val="solid"/>
                      <a:round/>
                      <a:headEnd type="none" w="med" len="med"/>
                      <a:tailEnd type="none" w="med" len="med"/>
                    </a:lnT>
                    <a:lnB>
                      <a:noFill/>
                    </a:lnB>
                  </a:tcPr>
                </a:tc>
              </a:tr>
              <a:tr h="124998">
                <a:tc>
                  <a:txBody>
                    <a:bodyPr/>
                    <a:lstStyle/>
                    <a:p>
                      <a:pPr algn="l" fontAlgn="b"/>
                      <a:r>
                        <a:rPr lang="en-US" sz="500" b="0" i="0" u="none" strike="noStrike">
                          <a:solidFill>
                            <a:srgbClr val="000000"/>
                          </a:solidFill>
                          <a:latin typeface="Calibri"/>
                        </a:rPr>
                        <a:t>2. Email order to Sdaniels@sl.bbumail.com</a:t>
                      </a:r>
                    </a:p>
                  </a:txBody>
                  <a:tcPr marL="32426" marR="3603" marT="3603" marB="0" anchor="b">
                    <a:lnL>
                      <a:noFill/>
                    </a:lnL>
                    <a:lnR>
                      <a:noFill/>
                    </a:lnR>
                    <a:lnT>
                      <a:noFill/>
                    </a:lnT>
                    <a:lnB>
                      <a:noFill/>
                    </a:lnB>
                  </a:tcPr>
                </a:tc>
              </a:tr>
              <a:tr h="124998">
                <a:tc>
                  <a:txBody>
                    <a:bodyPr/>
                    <a:lstStyle/>
                    <a:p>
                      <a:pPr algn="l" fontAlgn="b"/>
                      <a:r>
                        <a:rPr lang="en-US" sz="500" b="0" i="0" u="none" strike="noStrike">
                          <a:solidFill>
                            <a:srgbClr val="000000"/>
                          </a:solidFill>
                          <a:latin typeface="Calibri"/>
                        </a:rPr>
                        <a:t>3. Fax order to (800) 233-4464</a:t>
                      </a:r>
                    </a:p>
                  </a:txBody>
                  <a:tcPr marL="32426" marR="3603" marT="3603" marB="0" anchor="b">
                    <a:lnL>
                      <a:noFill/>
                    </a:lnL>
                    <a:lnR>
                      <a:noFill/>
                    </a:lnR>
                    <a:lnT>
                      <a:noFill/>
                    </a:lnT>
                    <a:lnB>
                      <a:noFill/>
                    </a:lnB>
                  </a:tcPr>
                </a:tc>
              </a:tr>
              <a:tr h="124998">
                <a:tc>
                  <a:txBody>
                    <a:bodyPr/>
                    <a:lstStyle/>
                    <a:p>
                      <a:pPr algn="l" fontAlgn="b"/>
                      <a:r>
                        <a:rPr lang="en-US" sz="500" b="0" i="0" u="none" strike="noStrike">
                          <a:solidFill>
                            <a:srgbClr val="000000"/>
                          </a:solidFill>
                          <a:latin typeface="Calibri"/>
                        </a:rPr>
                        <a:t>4. Call Customer Service at (800) 233-2253</a:t>
                      </a:r>
                    </a:p>
                  </a:txBody>
                  <a:tcPr marL="32426" marR="3603" marT="3603" marB="0" anchor="b">
                    <a:lnL>
                      <a:noFill/>
                    </a:lnL>
                    <a:lnR>
                      <a:noFill/>
                    </a:lnR>
                    <a:lnT>
                      <a:noFill/>
                    </a:lnT>
                    <a:lnB w="6350" cap="flat" cmpd="sng" algn="ctr">
                      <a:solidFill>
                        <a:srgbClr val="000000"/>
                      </a:solidFill>
                      <a:prstDash val="solid"/>
                      <a:round/>
                      <a:headEnd type="none" w="med" len="med"/>
                      <a:tailEnd type="none" w="med" len="med"/>
                    </a:lnB>
                  </a:tcPr>
                </a:tc>
              </a:tr>
              <a:tr h="154997">
                <a:tc>
                  <a:txBody>
                    <a:bodyPr/>
                    <a:lstStyle/>
                    <a:p>
                      <a:pPr algn="l" fontAlgn="ctr"/>
                      <a:r>
                        <a:rPr lang="en-US" sz="700" b="1" i="0" u="none" strike="noStrike">
                          <a:solidFill>
                            <a:srgbClr val="000000"/>
                          </a:solidFill>
                          <a:latin typeface="Calibri"/>
                        </a:rPr>
                        <a:t>Earthgrains Baking Contract Managers</a:t>
                      </a:r>
                    </a:p>
                  </a:txBody>
                  <a:tcPr marL="32426"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r>
              <a:tr h="124998">
                <a:tc>
                  <a:txBody>
                    <a:bodyPr/>
                    <a:lstStyle/>
                    <a:p>
                      <a:pPr algn="l" fontAlgn="b"/>
                      <a:r>
                        <a:rPr lang="en-US" sz="500" b="1" i="0" u="none" strike="noStrike">
                          <a:solidFill>
                            <a:srgbClr val="000000"/>
                          </a:solidFill>
                          <a:latin typeface="Calibri"/>
                        </a:rPr>
                        <a:t>Shivhan Daniels</a:t>
                      </a:r>
                    </a:p>
                  </a:txBody>
                  <a:tcPr marL="32426" marR="3603" marT="3603" marB="0" anchor="b">
                    <a:lnL>
                      <a:noFill/>
                    </a:lnL>
                    <a:lnR>
                      <a:noFill/>
                    </a:lnR>
                    <a:lnT w="6350" cap="flat" cmpd="sng" algn="ctr">
                      <a:solidFill>
                        <a:srgbClr val="000000"/>
                      </a:solidFill>
                      <a:prstDash val="solid"/>
                      <a:round/>
                      <a:headEnd type="none" w="med" len="med"/>
                      <a:tailEnd type="none" w="med" len="med"/>
                    </a:lnT>
                    <a:lnB>
                      <a:noFill/>
                    </a:lnB>
                  </a:tcPr>
                </a:tc>
              </a:tr>
              <a:tr h="124998">
                <a:tc>
                  <a:txBody>
                    <a:bodyPr/>
                    <a:lstStyle/>
                    <a:p>
                      <a:pPr algn="l" fontAlgn="b"/>
                      <a:r>
                        <a:rPr lang="en-US" sz="500" b="0" i="0" u="none" strike="noStrike">
                          <a:solidFill>
                            <a:srgbClr val="000000"/>
                          </a:solidFill>
                          <a:latin typeface="Calibri"/>
                        </a:rPr>
                        <a:t>Account Manager, Georgia</a:t>
                      </a:r>
                    </a:p>
                  </a:txBody>
                  <a:tcPr marL="32426" marR="3603" marT="3603" marB="0" anchor="b">
                    <a:lnL>
                      <a:noFill/>
                    </a:lnL>
                    <a:lnR>
                      <a:noFill/>
                    </a:lnR>
                    <a:lnT>
                      <a:noFill/>
                    </a:lnT>
                    <a:lnB>
                      <a:noFill/>
                    </a:lnB>
                  </a:tcPr>
                </a:tc>
              </a:tr>
              <a:tr h="124998">
                <a:tc>
                  <a:txBody>
                    <a:bodyPr/>
                    <a:lstStyle/>
                    <a:p>
                      <a:pPr algn="l" fontAlgn="b"/>
                      <a:r>
                        <a:rPr lang="en-US" sz="500" b="0" i="0" u="none" strike="noStrike">
                          <a:solidFill>
                            <a:srgbClr val="000000"/>
                          </a:solidFill>
                          <a:latin typeface="Calibri"/>
                        </a:rPr>
                        <a:t>Earthgrains Baking Compaines, LLC (Owned by Bimbo Bakeries USA)</a:t>
                      </a:r>
                    </a:p>
                  </a:txBody>
                  <a:tcPr marL="32426" marR="3603" marT="3603" marB="0" anchor="b">
                    <a:lnL>
                      <a:noFill/>
                    </a:lnL>
                    <a:lnR>
                      <a:noFill/>
                    </a:lnR>
                    <a:lnT>
                      <a:noFill/>
                    </a:lnT>
                    <a:lnB>
                      <a:noFill/>
                    </a:lnB>
                  </a:tcPr>
                </a:tc>
              </a:tr>
              <a:tr h="124998">
                <a:tc>
                  <a:txBody>
                    <a:bodyPr/>
                    <a:lstStyle/>
                    <a:p>
                      <a:pPr algn="l" fontAlgn="b"/>
                      <a:r>
                        <a:rPr lang="en-US" sz="500" b="0" i="0" u="none" strike="noStrike">
                          <a:solidFill>
                            <a:srgbClr val="000000"/>
                          </a:solidFill>
                          <a:latin typeface="Calibri"/>
                        </a:rPr>
                        <a:t>Off Ph: 404-244-4500 ext. 4482</a:t>
                      </a:r>
                    </a:p>
                  </a:txBody>
                  <a:tcPr marL="32426" marR="3603" marT="3603" marB="0" anchor="b">
                    <a:lnL>
                      <a:noFill/>
                    </a:lnL>
                    <a:lnR>
                      <a:noFill/>
                    </a:lnR>
                    <a:lnT>
                      <a:noFill/>
                    </a:lnT>
                    <a:lnB>
                      <a:noFill/>
                    </a:lnB>
                  </a:tcPr>
                </a:tc>
              </a:tr>
              <a:tr h="124998">
                <a:tc>
                  <a:txBody>
                    <a:bodyPr/>
                    <a:lstStyle/>
                    <a:p>
                      <a:pPr algn="l" fontAlgn="b"/>
                      <a:r>
                        <a:rPr lang="en-US" sz="500" b="0" i="0" u="none" strike="noStrike">
                          <a:solidFill>
                            <a:srgbClr val="000000"/>
                          </a:solidFill>
                          <a:latin typeface="Calibri"/>
                        </a:rPr>
                        <a:t>Mobile: (404) 574-3967</a:t>
                      </a:r>
                    </a:p>
                  </a:txBody>
                  <a:tcPr marL="32426" marR="3603" marT="3603" marB="0" anchor="b">
                    <a:lnL>
                      <a:noFill/>
                    </a:lnL>
                    <a:lnR>
                      <a:noFill/>
                    </a:lnR>
                    <a:lnT>
                      <a:noFill/>
                    </a:lnT>
                    <a:lnB>
                      <a:noFill/>
                    </a:lnB>
                  </a:tcPr>
                </a:tc>
              </a:tr>
              <a:tr h="124998">
                <a:tc>
                  <a:txBody>
                    <a:bodyPr/>
                    <a:lstStyle/>
                    <a:p>
                      <a:pPr algn="l" fontAlgn="b"/>
                      <a:r>
                        <a:rPr lang="en-US" sz="500" b="0" i="0" u="none" strike="noStrike">
                          <a:solidFill>
                            <a:srgbClr val="000000"/>
                          </a:solidFill>
                          <a:latin typeface="Calibri"/>
                        </a:rPr>
                        <a:t>Bus Fax: (800) 233-4464</a:t>
                      </a:r>
                    </a:p>
                  </a:txBody>
                  <a:tcPr marL="32426" marR="3603" marT="3603" marB="0" anchor="b">
                    <a:lnL>
                      <a:noFill/>
                    </a:lnL>
                    <a:lnR>
                      <a:noFill/>
                    </a:lnR>
                    <a:lnT>
                      <a:noFill/>
                    </a:lnT>
                    <a:lnB>
                      <a:noFill/>
                    </a:lnB>
                  </a:tcPr>
                </a:tc>
              </a:tr>
              <a:tr h="124998">
                <a:tc>
                  <a:txBody>
                    <a:bodyPr/>
                    <a:lstStyle/>
                    <a:p>
                      <a:pPr algn="l" fontAlgn="b"/>
                      <a:r>
                        <a:rPr lang="en-US" sz="500" b="0" i="0" u="sng" strike="noStrike">
                          <a:solidFill>
                            <a:srgbClr val="0000FF"/>
                          </a:solidFill>
                          <a:latin typeface="Calibri"/>
                          <a:hlinkClick r:id="rId2"/>
                        </a:rPr>
                        <a:t>SDaniels@sl.bbumail.com</a:t>
                      </a:r>
                      <a:endParaRPr lang="en-US" sz="500" b="0" i="0" u="sng" strike="noStrike">
                        <a:solidFill>
                          <a:srgbClr val="0000FF"/>
                        </a:solidFill>
                        <a:latin typeface="Calibri"/>
                      </a:endParaRPr>
                    </a:p>
                  </a:txBody>
                  <a:tcPr marL="32426" marR="3603" marT="3603" marB="0" anchor="b">
                    <a:lnL>
                      <a:noFill/>
                    </a:lnL>
                    <a:lnR>
                      <a:noFill/>
                    </a:lnR>
                    <a:lnT>
                      <a:noFill/>
                    </a:lnT>
                    <a:lnB>
                      <a:noFill/>
                    </a:lnB>
                  </a:tcPr>
                </a:tc>
              </a:tr>
              <a:tr h="124998">
                <a:tc>
                  <a:txBody>
                    <a:bodyPr/>
                    <a:lstStyle/>
                    <a:p>
                      <a:pPr algn="l" fontAlgn="b"/>
                      <a:r>
                        <a:rPr lang="en-US" sz="500" b="0" i="0" u="none" strike="noStrike">
                          <a:solidFill>
                            <a:srgbClr val="000000"/>
                          </a:solidFill>
                          <a:latin typeface="Calibri"/>
                        </a:rPr>
                        <a:t>3310 Pantersville Road</a:t>
                      </a:r>
                    </a:p>
                  </a:txBody>
                  <a:tcPr marL="32426" marR="3603" marT="3603" marB="0" anchor="b">
                    <a:lnL>
                      <a:noFill/>
                    </a:lnL>
                    <a:lnR>
                      <a:noFill/>
                    </a:lnR>
                    <a:lnT>
                      <a:noFill/>
                    </a:lnT>
                    <a:lnB>
                      <a:noFill/>
                    </a:lnB>
                  </a:tcPr>
                </a:tc>
              </a:tr>
              <a:tr h="124998">
                <a:tc>
                  <a:txBody>
                    <a:bodyPr/>
                    <a:lstStyle/>
                    <a:p>
                      <a:pPr algn="l" fontAlgn="b"/>
                      <a:r>
                        <a:rPr lang="en-US" sz="500" b="0" i="0" u="none" strike="noStrike">
                          <a:solidFill>
                            <a:srgbClr val="000000"/>
                          </a:solidFill>
                          <a:latin typeface="Calibri"/>
                        </a:rPr>
                        <a:t>Decatur, GA 30034</a:t>
                      </a:r>
                    </a:p>
                  </a:txBody>
                  <a:tcPr marL="32426" marR="3603" marT="3603" marB="0" anchor="b">
                    <a:lnL>
                      <a:noFill/>
                    </a:lnL>
                    <a:lnR>
                      <a:noFill/>
                    </a:lnR>
                    <a:lnT>
                      <a:noFill/>
                    </a:lnT>
                    <a:lnB w="6350" cap="flat" cmpd="sng" algn="ctr">
                      <a:solidFill>
                        <a:srgbClr val="000000"/>
                      </a:solidFill>
                      <a:prstDash val="solid"/>
                      <a:round/>
                      <a:headEnd type="none" w="med" len="med"/>
                      <a:tailEnd type="none" w="med" len="med"/>
                    </a:lnB>
                  </a:tcPr>
                </a:tc>
              </a:tr>
              <a:tr h="154997">
                <a:tc>
                  <a:txBody>
                    <a:bodyPr/>
                    <a:lstStyle/>
                    <a:p>
                      <a:pPr algn="l" fontAlgn="ctr"/>
                      <a:r>
                        <a:rPr lang="en-US" sz="700" b="1" i="0" u="none" strike="noStrike">
                          <a:solidFill>
                            <a:srgbClr val="000000"/>
                          </a:solidFill>
                          <a:latin typeface="Calibri"/>
                        </a:rPr>
                        <a:t>Earthgrains Baking Customer Service</a:t>
                      </a:r>
                    </a:p>
                  </a:txBody>
                  <a:tcPr marL="64851"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r>
              <a:tr h="124998">
                <a:tc>
                  <a:txBody>
                    <a:bodyPr/>
                    <a:lstStyle/>
                    <a:p>
                      <a:pPr algn="l" fontAlgn="b"/>
                      <a:r>
                        <a:rPr lang="en-US" sz="500" b="1" i="0" u="none" strike="noStrike">
                          <a:solidFill>
                            <a:srgbClr val="000000"/>
                          </a:solidFill>
                          <a:latin typeface="Calibri"/>
                        </a:rPr>
                        <a:t>Angie Bell</a:t>
                      </a:r>
                    </a:p>
                  </a:txBody>
                  <a:tcPr marL="32426" marR="3603" marT="3603" marB="0" anchor="b">
                    <a:lnL>
                      <a:noFill/>
                    </a:lnL>
                    <a:lnR>
                      <a:noFill/>
                    </a:lnR>
                    <a:lnT w="6350" cap="flat" cmpd="sng" algn="ctr">
                      <a:solidFill>
                        <a:srgbClr val="000000"/>
                      </a:solidFill>
                      <a:prstDash val="solid"/>
                      <a:round/>
                      <a:headEnd type="none" w="med" len="med"/>
                      <a:tailEnd type="none" w="med" len="med"/>
                    </a:lnT>
                    <a:lnB>
                      <a:noFill/>
                    </a:lnB>
                  </a:tcPr>
                </a:tc>
              </a:tr>
              <a:tr h="124998">
                <a:tc>
                  <a:txBody>
                    <a:bodyPr/>
                    <a:lstStyle/>
                    <a:p>
                      <a:pPr algn="l" fontAlgn="b"/>
                      <a:r>
                        <a:rPr lang="en-US" sz="500" b="0" i="0" u="none" strike="noStrike">
                          <a:solidFill>
                            <a:srgbClr val="000000"/>
                          </a:solidFill>
                          <a:latin typeface="Calibri"/>
                        </a:rPr>
                        <a:t>Customer Service </a:t>
                      </a:r>
                    </a:p>
                  </a:txBody>
                  <a:tcPr marL="32426" marR="3603" marT="3603" marB="0" anchor="b">
                    <a:lnL>
                      <a:noFill/>
                    </a:lnL>
                    <a:lnR>
                      <a:noFill/>
                    </a:lnR>
                    <a:lnT>
                      <a:noFill/>
                    </a:lnT>
                    <a:lnB>
                      <a:noFill/>
                    </a:lnB>
                  </a:tcPr>
                </a:tc>
              </a:tr>
              <a:tr h="124998">
                <a:tc>
                  <a:txBody>
                    <a:bodyPr/>
                    <a:lstStyle/>
                    <a:p>
                      <a:pPr algn="l" fontAlgn="b"/>
                      <a:r>
                        <a:rPr lang="en-US" sz="500" b="0" i="0" u="none" strike="noStrike">
                          <a:solidFill>
                            <a:srgbClr val="000000"/>
                          </a:solidFill>
                          <a:latin typeface="Calibri"/>
                        </a:rPr>
                        <a:t>Earthgrains Baking Compaines, LLC (Owned by Bimbo Bakeries USA)</a:t>
                      </a:r>
                    </a:p>
                  </a:txBody>
                  <a:tcPr marL="32426" marR="3603" marT="3603" marB="0" anchor="b">
                    <a:lnL>
                      <a:noFill/>
                    </a:lnL>
                    <a:lnR>
                      <a:noFill/>
                    </a:lnR>
                    <a:lnT>
                      <a:noFill/>
                    </a:lnT>
                    <a:lnB>
                      <a:noFill/>
                    </a:lnB>
                  </a:tcPr>
                </a:tc>
              </a:tr>
              <a:tr h="124998">
                <a:tc>
                  <a:txBody>
                    <a:bodyPr/>
                    <a:lstStyle/>
                    <a:p>
                      <a:pPr algn="l" fontAlgn="b"/>
                      <a:r>
                        <a:rPr lang="en-US" sz="500" b="0" i="0" u="none" strike="noStrike">
                          <a:solidFill>
                            <a:srgbClr val="000000"/>
                          </a:solidFill>
                          <a:latin typeface="Calibri"/>
                        </a:rPr>
                        <a:t>Office Ph: (404) 244-4506</a:t>
                      </a:r>
                    </a:p>
                  </a:txBody>
                  <a:tcPr marL="32426" marR="3603" marT="3603" marB="0" anchor="b">
                    <a:lnL>
                      <a:noFill/>
                    </a:lnL>
                    <a:lnR>
                      <a:noFill/>
                    </a:lnR>
                    <a:lnT>
                      <a:noFill/>
                    </a:lnT>
                    <a:lnB>
                      <a:noFill/>
                    </a:lnB>
                  </a:tcPr>
                </a:tc>
              </a:tr>
              <a:tr h="124998">
                <a:tc>
                  <a:txBody>
                    <a:bodyPr/>
                    <a:lstStyle/>
                    <a:p>
                      <a:pPr algn="l" fontAlgn="b"/>
                      <a:r>
                        <a:rPr lang="en-US" sz="500" b="0" i="0" u="sng" strike="noStrike">
                          <a:solidFill>
                            <a:srgbClr val="0000FF"/>
                          </a:solidFill>
                          <a:latin typeface="Calibri"/>
                          <a:hlinkClick r:id="rId3"/>
                        </a:rPr>
                        <a:t>Abell@sl.bbumail.com</a:t>
                      </a:r>
                      <a:endParaRPr lang="en-US" sz="500" b="0" i="0" u="sng" strike="noStrike">
                        <a:solidFill>
                          <a:srgbClr val="0000FF"/>
                        </a:solidFill>
                        <a:latin typeface="Calibri"/>
                      </a:endParaRPr>
                    </a:p>
                  </a:txBody>
                  <a:tcPr marL="32426" marR="3603" marT="3603" marB="0" anchor="b">
                    <a:lnL>
                      <a:noFill/>
                    </a:lnL>
                    <a:lnR>
                      <a:noFill/>
                    </a:lnR>
                    <a:lnT>
                      <a:noFill/>
                    </a:lnT>
                    <a:lnB>
                      <a:noFill/>
                    </a:lnB>
                  </a:tcPr>
                </a:tc>
              </a:tr>
              <a:tr h="124998">
                <a:tc>
                  <a:txBody>
                    <a:bodyPr/>
                    <a:lstStyle/>
                    <a:p>
                      <a:pPr algn="l" fontAlgn="b"/>
                      <a:r>
                        <a:rPr lang="en-US" sz="500" b="0" i="0" u="none" strike="noStrike">
                          <a:solidFill>
                            <a:srgbClr val="000000"/>
                          </a:solidFill>
                          <a:latin typeface="Calibri"/>
                        </a:rPr>
                        <a:t>3310 Panthersville Rd</a:t>
                      </a:r>
                    </a:p>
                  </a:txBody>
                  <a:tcPr marL="32426" marR="3603" marT="3603" marB="0" anchor="b">
                    <a:lnL>
                      <a:noFill/>
                    </a:lnL>
                    <a:lnR>
                      <a:noFill/>
                    </a:lnR>
                    <a:lnT>
                      <a:noFill/>
                    </a:lnT>
                    <a:lnB>
                      <a:noFill/>
                    </a:lnB>
                  </a:tcPr>
                </a:tc>
              </a:tr>
              <a:tr h="124998">
                <a:tc>
                  <a:txBody>
                    <a:bodyPr/>
                    <a:lstStyle/>
                    <a:p>
                      <a:pPr algn="l" fontAlgn="b"/>
                      <a:r>
                        <a:rPr lang="en-US" sz="500" b="0" i="0" u="none" strike="noStrike">
                          <a:solidFill>
                            <a:srgbClr val="000000"/>
                          </a:solidFill>
                          <a:latin typeface="Calibri"/>
                        </a:rPr>
                        <a:t>Decatur, GA 30034</a:t>
                      </a:r>
                    </a:p>
                  </a:txBody>
                  <a:tcPr marL="32426" marR="3603" marT="3603" marB="0" anchor="b">
                    <a:lnL>
                      <a:noFill/>
                    </a:lnL>
                    <a:lnR>
                      <a:noFill/>
                    </a:lnR>
                    <a:lnT>
                      <a:noFill/>
                    </a:lnT>
                    <a:lnB w="6350" cap="flat" cmpd="sng" algn="ctr">
                      <a:solidFill>
                        <a:srgbClr val="000000"/>
                      </a:solidFill>
                      <a:prstDash val="solid"/>
                      <a:round/>
                      <a:headEnd type="none" w="med" len="med"/>
                      <a:tailEnd type="none" w="med" len="med"/>
                    </a:lnB>
                  </a:tcPr>
                </a:tc>
              </a:tr>
              <a:tr h="154997">
                <a:tc>
                  <a:txBody>
                    <a:bodyPr/>
                    <a:lstStyle/>
                    <a:p>
                      <a:pPr algn="l" fontAlgn="ctr"/>
                      <a:r>
                        <a:rPr lang="en-US" sz="700" b="1" i="0" u="none" strike="noStrike">
                          <a:solidFill>
                            <a:srgbClr val="000000"/>
                          </a:solidFill>
                          <a:latin typeface="Calibri"/>
                        </a:rPr>
                        <a:t>Earthgrains Baking Remit to Address</a:t>
                      </a:r>
                    </a:p>
                  </a:txBody>
                  <a:tcPr marL="64851"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r>
              <a:tr h="124998">
                <a:tc>
                  <a:txBody>
                    <a:bodyPr/>
                    <a:lstStyle/>
                    <a:p>
                      <a:pPr algn="l" fontAlgn="b"/>
                      <a:r>
                        <a:rPr lang="en-US" sz="500" b="1" i="0" u="none" strike="noStrike">
                          <a:solidFill>
                            <a:srgbClr val="000000"/>
                          </a:solidFill>
                          <a:latin typeface="Calibri"/>
                        </a:rPr>
                        <a:t>Earthgrains Baking Companies, Inc.</a:t>
                      </a:r>
                    </a:p>
                  </a:txBody>
                  <a:tcPr marL="32426" marR="3603" marT="3603" marB="0" anchor="b">
                    <a:lnL>
                      <a:noFill/>
                    </a:lnL>
                    <a:lnR>
                      <a:noFill/>
                    </a:lnR>
                    <a:lnT w="6350" cap="flat" cmpd="sng" algn="ctr">
                      <a:solidFill>
                        <a:srgbClr val="000000"/>
                      </a:solidFill>
                      <a:prstDash val="solid"/>
                      <a:round/>
                      <a:headEnd type="none" w="med" len="med"/>
                      <a:tailEnd type="none" w="med" len="med"/>
                    </a:lnT>
                    <a:lnB>
                      <a:noFill/>
                    </a:lnB>
                  </a:tcPr>
                </a:tc>
              </a:tr>
              <a:tr h="124998">
                <a:tc>
                  <a:txBody>
                    <a:bodyPr/>
                    <a:lstStyle/>
                    <a:p>
                      <a:pPr algn="l" fontAlgn="b"/>
                      <a:r>
                        <a:rPr lang="en-US" sz="500" b="0" i="0" u="none" strike="noStrike">
                          <a:solidFill>
                            <a:srgbClr val="000000"/>
                          </a:solidFill>
                          <a:latin typeface="Calibri"/>
                        </a:rPr>
                        <a:t>PO Box 901018</a:t>
                      </a:r>
                    </a:p>
                  </a:txBody>
                  <a:tcPr marL="32426" marR="3603" marT="3603" marB="0" anchor="b">
                    <a:lnL>
                      <a:noFill/>
                    </a:lnL>
                    <a:lnR>
                      <a:noFill/>
                    </a:lnR>
                    <a:lnT>
                      <a:noFill/>
                    </a:lnT>
                    <a:lnB>
                      <a:noFill/>
                    </a:lnB>
                  </a:tcPr>
                </a:tc>
              </a:tr>
              <a:tr h="124998">
                <a:tc>
                  <a:txBody>
                    <a:bodyPr/>
                    <a:lstStyle/>
                    <a:p>
                      <a:pPr algn="l" fontAlgn="b"/>
                      <a:r>
                        <a:rPr lang="en-US" sz="500" b="0" i="0" u="none" strike="noStrike">
                          <a:solidFill>
                            <a:srgbClr val="000000"/>
                          </a:solidFill>
                          <a:latin typeface="Calibri"/>
                        </a:rPr>
                        <a:t>Fort Worth, Texas 76101</a:t>
                      </a:r>
                    </a:p>
                  </a:txBody>
                  <a:tcPr marL="32426" marR="3603" marT="3603" marB="0" anchor="b">
                    <a:lnL>
                      <a:noFill/>
                    </a:lnL>
                    <a:lnR>
                      <a:noFill/>
                    </a:lnR>
                    <a:lnT>
                      <a:noFill/>
                    </a:lnT>
                    <a:lnB>
                      <a:noFill/>
                    </a:lnB>
                  </a:tcPr>
                </a:tc>
              </a:tr>
              <a:tr h="139996">
                <a:tc>
                  <a:txBody>
                    <a:bodyPr/>
                    <a:lstStyle/>
                    <a:p>
                      <a:pPr algn="l" fontAlgn="b"/>
                      <a:r>
                        <a:rPr lang="en-US" sz="600" b="0" i="0" u="sng" strike="noStrike">
                          <a:solidFill>
                            <a:srgbClr val="0000FF"/>
                          </a:solidFill>
                          <a:latin typeface="Calibri"/>
                          <a:hlinkClick r:id="rId4"/>
                        </a:rPr>
                        <a:t>accountspayable@mailbu.com</a:t>
                      </a:r>
                      <a:endParaRPr lang="en-US" sz="600" b="0" i="0" u="sng" strike="noStrike">
                        <a:solidFill>
                          <a:srgbClr val="0000FF"/>
                        </a:solidFill>
                        <a:latin typeface="Calibri"/>
                      </a:endParaRPr>
                    </a:p>
                  </a:txBody>
                  <a:tcPr marL="32426" marR="3603" marT="3603" marB="0" anchor="b">
                    <a:lnL>
                      <a:noFill/>
                    </a:lnL>
                    <a:lnR>
                      <a:noFill/>
                    </a:lnR>
                    <a:lnT>
                      <a:noFill/>
                    </a:lnT>
                    <a:lnB w="6350" cap="flat" cmpd="sng" algn="ctr">
                      <a:solidFill>
                        <a:srgbClr val="000000"/>
                      </a:solidFill>
                      <a:prstDash val="solid"/>
                      <a:round/>
                      <a:headEnd type="none" w="med" len="med"/>
                      <a:tailEnd type="none" w="med" len="med"/>
                    </a:lnB>
                  </a:tcPr>
                </a:tc>
              </a:tr>
              <a:tr h="154997">
                <a:tc>
                  <a:txBody>
                    <a:bodyPr/>
                    <a:lstStyle/>
                    <a:p>
                      <a:pPr algn="l" fontAlgn="b"/>
                      <a:r>
                        <a:rPr lang="en-US" sz="700" b="1" i="0" u="none" strike="noStrike">
                          <a:solidFill>
                            <a:srgbClr val="000000"/>
                          </a:solidFill>
                          <a:latin typeface="Calibri"/>
                        </a:rPr>
                        <a:t>For Electronic Funds Transfer Payments to Earthgrains Baking</a:t>
                      </a:r>
                    </a:p>
                  </a:txBody>
                  <a:tcPr marL="3603" marR="3603" marT="3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r>
              <a:tr h="124998">
                <a:tc>
                  <a:txBody>
                    <a:bodyPr/>
                    <a:lstStyle/>
                    <a:p>
                      <a:pPr algn="l" fontAlgn="b"/>
                      <a:r>
                        <a:rPr lang="en-US" sz="500" b="1" i="0" u="none" strike="noStrike">
                          <a:solidFill>
                            <a:srgbClr val="000000"/>
                          </a:solidFill>
                          <a:latin typeface="Calibri"/>
                        </a:rPr>
                        <a:t>JP MORGAN CHASE N.A.</a:t>
                      </a:r>
                    </a:p>
                  </a:txBody>
                  <a:tcPr marL="32426" marR="3603" marT="3603" marB="0" anchor="b">
                    <a:lnL>
                      <a:noFill/>
                    </a:lnL>
                    <a:lnR>
                      <a:noFill/>
                    </a:lnR>
                    <a:lnT w="6350" cap="flat" cmpd="sng" algn="ctr">
                      <a:solidFill>
                        <a:srgbClr val="000000"/>
                      </a:solidFill>
                      <a:prstDash val="solid"/>
                      <a:round/>
                      <a:headEnd type="none" w="med" len="med"/>
                      <a:tailEnd type="none" w="med" len="med"/>
                    </a:lnT>
                    <a:lnB>
                      <a:noFill/>
                    </a:lnB>
                  </a:tcPr>
                </a:tc>
              </a:tr>
              <a:tr h="124998">
                <a:tc>
                  <a:txBody>
                    <a:bodyPr/>
                    <a:lstStyle/>
                    <a:p>
                      <a:pPr algn="l" fontAlgn="b"/>
                      <a:r>
                        <a:rPr lang="en-US" sz="500" b="0" i="0" u="none" strike="noStrike">
                          <a:solidFill>
                            <a:srgbClr val="000000"/>
                          </a:solidFill>
                          <a:latin typeface="Calibri"/>
                        </a:rPr>
                        <a:t>1 Chase Manhattan Plaza</a:t>
                      </a:r>
                    </a:p>
                  </a:txBody>
                  <a:tcPr marL="32426" marR="3603" marT="3603" marB="0" anchor="b">
                    <a:lnL>
                      <a:noFill/>
                    </a:lnL>
                    <a:lnR>
                      <a:noFill/>
                    </a:lnR>
                    <a:lnT>
                      <a:noFill/>
                    </a:lnT>
                    <a:lnB>
                      <a:noFill/>
                    </a:lnB>
                  </a:tcPr>
                </a:tc>
              </a:tr>
              <a:tr h="124998">
                <a:tc>
                  <a:txBody>
                    <a:bodyPr/>
                    <a:lstStyle/>
                    <a:p>
                      <a:pPr algn="l" fontAlgn="b"/>
                      <a:r>
                        <a:rPr lang="en-US" sz="500" b="0" i="0" u="none" strike="noStrike">
                          <a:solidFill>
                            <a:srgbClr val="000000"/>
                          </a:solidFill>
                          <a:latin typeface="Calibri"/>
                        </a:rPr>
                        <a:t>New York, NY 10005-1401</a:t>
                      </a:r>
                    </a:p>
                  </a:txBody>
                  <a:tcPr marL="32426" marR="3603" marT="3603" marB="0" anchor="b">
                    <a:lnL>
                      <a:noFill/>
                    </a:lnL>
                    <a:lnR>
                      <a:noFill/>
                    </a:lnR>
                    <a:lnT>
                      <a:noFill/>
                    </a:lnT>
                    <a:lnB>
                      <a:noFill/>
                    </a:lnB>
                  </a:tcPr>
                </a:tc>
              </a:tr>
              <a:tr h="124998">
                <a:tc>
                  <a:txBody>
                    <a:bodyPr/>
                    <a:lstStyle/>
                    <a:p>
                      <a:pPr algn="l" fontAlgn="b"/>
                      <a:r>
                        <a:rPr lang="en-US" sz="500" b="0" i="0" u="none" strike="noStrike">
                          <a:solidFill>
                            <a:srgbClr val="000000"/>
                          </a:solidFill>
                          <a:latin typeface="Calibri"/>
                        </a:rPr>
                        <a:t>Account Name: Earthgrains Baking Companies, Inc.</a:t>
                      </a:r>
                    </a:p>
                  </a:txBody>
                  <a:tcPr marL="32426" marR="3603" marT="3603" marB="0" anchor="b">
                    <a:lnL>
                      <a:noFill/>
                    </a:lnL>
                    <a:lnR>
                      <a:noFill/>
                    </a:lnR>
                    <a:lnT>
                      <a:noFill/>
                    </a:lnT>
                    <a:lnB>
                      <a:noFill/>
                    </a:lnB>
                  </a:tcPr>
                </a:tc>
              </a:tr>
              <a:tr h="124998">
                <a:tc>
                  <a:txBody>
                    <a:bodyPr/>
                    <a:lstStyle/>
                    <a:p>
                      <a:pPr algn="l" fontAlgn="b"/>
                      <a:r>
                        <a:rPr lang="en-US" sz="500" b="0" i="0" u="none" strike="noStrike">
                          <a:solidFill>
                            <a:srgbClr val="000000"/>
                          </a:solidFill>
                          <a:latin typeface="Calibri"/>
                        </a:rPr>
                        <a:t>Account #: 1283673</a:t>
                      </a:r>
                    </a:p>
                  </a:txBody>
                  <a:tcPr marL="32426" marR="3603" marT="3603" marB="0" anchor="b">
                    <a:lnL>
                      <a:noFill/>
                    </a:lnL>
                    <a:lnR>
                      <a:noFill/>
                    </a:lnR>
                    <a:lnT>
                      <a:noFill/>
                    </a:lnT>
                    <a:lnB>
                      <a:noFill/>
                    </a:lnB>
                  </a:tcPr>
                </a:tc>
              </a:tr>
              <a:tr h="124998">
                <a:tc>
                  <a:txBody>
                    <a:bodyPr/>
                    <a:lstStyle/>
                    <a:p>
                      <a:pPr algn="l" fontAlgn="b"/>
                      <a:r>
                        <a:rPr lang="en-US" sz="500" b="0" i="0" u="none" strike="noStrike">
                          <a:solidFill>
                            <a:srgbClr val="000000"/>
                          </a:solidFill>
                          <a:latin typeface="Calibri"/>
                        </a:rPr>
                        <a:t>ABA# / Routing #: 072000326</a:t>
                      </a:r>
                    </a:p>
                  </a:txBody>
                  <a:tcPr marL="32426" marR="3603" marT="3603" marB="0" anchor="b">
                    <a:lnL>
                      <a:noFill/>
                    </a:lnL>
                    <a:lnR>
                      <a:noFill/>
                    </a:lnR>
                    <a:lnT>
                      <a:noFill/>
                    </a:lnT>
                    <a:lnB>
                      <a:noFill/>
                    </a:lnB>
                  </a:tcPr>
                </a:tc>
              </a:tr>
              <a:tr h="99998">
                <a:tc>
                  <a:txBody>
                    <a:bodyPr/>
                    <a:lstStyle/>
                    <a:p>
                      <a:pPr algn="l" fontAlgn="b"/>
                      <a:endParaRPr lang="en-US" sz="400" b="0" i="0" u="none" strike="noStrike">
                        <a:solidFill>
                          <a:srgbClr val="000000"/>
                        </a:solidFill>
                        <a:latin typeface="Calibri"/>
                      </a:endParaRPr>
                    </a:p>
                  </a:txBody>
                  <a:tcPr marL="3603" marR="3603" marT="3603" marB="0" anchor="b">
                    <a:lnL>
                      <a:noFill/>
                    </a:lnL>
                    <a:lnR>
                      <a:noFill/>
                    </a:lnR>
                    <a:lnT>
                      <a:noFill/>
                    </a:lnT>
                    <a:lnB w="6350" cap="flat" cmpd="sng" algn="ctr">
                      <a:solidFill>
                        <a:srgbClr val="000000"/>
                      </a:solidFill>
                      <a:prstDash val="solid"/>
                      <a:round/>
                      <a:headEnd type="none" w="med" len="med"/>
                      <a:tailEnd type="none" w="med" len="med"/>
                    </a:lnB>
                  </a:tcPr>
                </a:tc>
              </a:tr>
              <a:tr h="154997">
                <a:tc>
                  <a:txBody>
                    <a:bodyPr/>
                    <a:lstStyle/>
                    <a:p>
                      <a:pPr algn="l" fontAlgn="ctr"/>
                      <a:r>
                        <a:rPr lang="en-US" sz="700" b="1" i="0" u="none" strike="noStrike">
                          <a:solidFill>
                            <a:srgbClr val="000000"/>
                          </a:solidFill>
                          <a:latin typeface="Calibri"/>
                        </a:rPr>
                        <a:t>Delivery Schedule - Four Days after PO is Received</a:t>
                      </a:r>
                    </a:p>
                  </a:txBody>
                  <a:tcPr marL="32426"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r>
              <a:tr h="124998">
                <a:tc>
                  <a:txBody>
                    <a:bodyPr/>
                    <a:lstStyle/>
                    <a:p>
                      <a:pPr algn="l" fontAlgn="b"/>
                      <a:r>
                        <a:rPr lang="en-US" sz="500" b="0" i="0" u="none" strike="noStrike">
                          <a:solidFill>
                            <a:srgbClr val="000000"/>
                          </a:solidFill>
                          <a:latin typeface="Calibri"/>
                        </a:rPr>
                        <a:t>Order Monday     -  Deliverly on Friday</a:t>
                      </a:r>
                    </a:p>
                  </a:txBody>
                  <a:tcPr marL="32426" marR="3603" marT="3603" marB="0" anchor="b">
                    <a:lnL>
                      <a:noFill/>
                    </a:lnL>
                    <a:lnR>
                      <a:noFill/>
                    </a:lnR>
                    <a:lnT w="6350" cap="flat" cmpd="sng" algn="ctr">
                      <a:solidFill>
                        <a:srgbClr val="000000"/>
                      </a:solidFill>
                      <a:prstDash val="solid"/>
                      <a:round/>
                      <a:headEnd type="none" w="med" len="med"/>
                      <a:tailEnd type="none" w="med" len="med"/>
                    </a:lnT>
                    <a:lnB>
                      <a:noFill/>
                    </a:lnB>
                  </a:tcPr>
                </a:tc>
              </a:tr>
              <a:tr h="124998">
                <a:tc>
                  <a:txBody>
                    <a:bodyPr/>
                    <a:lstStyle/>
                    <a:p>
                      <a:pPr algn="l" fontAlgn="b"/>
                      <a:r>
                        <a:rPr lang="en-US" sz="500" b="0" i="0" u="none" strike="noStrike">
                          <a:solidFill>
                            <a:srgbClr val="000000"/>
                          </a:solidFill>
                          <a:latin typeface="Calibri"/>
                        </a:rPr>
                        <a:t>Order Tuesday     -  Deliverly on Saturday (Monday)</a:t>
                      </a:r>
                    </a:p>
                  </a:txBody>
                  <a:tcPr marL="32426" marR="3603" marT="3603" marB="0" anchor="b">
                    <a:lnL>
                      <a:noFill/>
                    </a:lnL>
                    <a:lnR>
                      <a:noFill/>
                    </a:lnR>
                    <a:lnT>
                      <a:noFill/>
                    </a:lnT>
                    <a:lnB>
                      <a:noFill/>
                    </a:lnB>
                  </a:tcPr>
                </a:tc>
              </a:tr>
              <a:tr h="124998">
                <a:tc>
                  <a:txBody>
                    <a:bodyPr/>
                    <a:lstStyle/>
                    <a:p>
                      <a:pPr algn="l" fontAlgn="b"/>
                      <a:r>
                        <a:rPr lang="en-US" sz="500" b="0" i="0" u="none" strike="noStrike">
                          <a:solidFill>
                            <a:srgbClr val="000000"/>
                          </a:solidFill>
                          <a:latin typeface="Calibri"/>
                        </a:rPr>
                        <a:t>Order Thursday   -  Delivery on Monday</a:t>
                      </a:r>
                    </a:p>
                  </a:txBody>
                  <a:tcPr marL="32426" marR="3603" marT="3603" marB="0" anchor="b">
                    <a:lnL>
                      <a:noFill/>
                    </a:lnL>
                    <a:lnR>
                      <a:noFill/>
                    </a:lnR>
                    <a:lnT>
                      <a:noFill/>
                    </a:lnT>
                    <a:lnB>
                      <a:noFill/>
                    </a:lnB>
                  </a:tcPr>
                </a:tc>
              </a:tr>
              <a:tr h="124998">
                <a:tc>
                  <a:txBody>
                    <a:bodyPr/>
                    <a:lstStyle/>
                    <a:p>
                      <a:pPr algn="l" fontAlgn="b"/>
                      <a:r>
                        <a:rPr lang="en-US" sz="500" b="0" i="0" u="none" strike="noStrike">
                          <a:solidFill>
                            <a:srgbClr val="000000"/>
                          </a:solidFill>
                          <a:latin typeface="Calibri"/>
                        </a:rPr>
                        <a:t>Order Friday         -  Delivery on Tuesday</a:t>
                      </a:r>
                    </a:p>
                  </a:txBody>
                  <a:tcPr marL="32426" marR="3603" marT="3603" marB="0" anchor="b">
                    <a:lnL>
                      <a:noFill/>
                    </a:lnL>
                    <a:lnR>
                      <a:noFill/>
                    </a:lnR>
                    <a:lnT>
                      <a:noFill/>
                    </a:lnT>
                    <a:lnB>
                      <a:noFill/>
                    </a:lnB>
                  </a:tcPr>
                </a:tc>
              </a:tr>
              <a:tr h="124998">
                <a:tc>
                  <a:txBody>
                    <a:bodyPr/>
                    <a:lstStyle/>
                    <a:p>
                      <a:pPr algn="l" fontAlgn="b"/>
                      <a:r>
                        <a:rPr lang="en-US" sz="500" b="0" i="0" u="none" strike="noStrike">
                          <a:solidFill>
                            <a:srgbClr val="000000"/>
                          </a:solidFill>
                          <a:latin typeface="Calibri"/>
                        </a:rPr>
                        <a:t>Order Saturday    -  Delivery on Thursday</a:t>
                      </a:r>
                    </a:p>
                  </a:txBody>
                  <a:tcPr marL="32426" marR="3603" marT="3603" marB="0" anchor="b">
                    <a:lnL>
                      <a:noFill/>
                    </a:lnL>
                    <a:lnR>
                      <a:noFill/>
                    </a:lnR>
                    <a:lnT>
                      <a:noFill/>
                    </a:lnT>
                    <a:lnB>
                      <a:noFill/>
                    </a:lnB>
                  </a:tcPr>
                </a:tc>
              </a:tr>
              <a:tr h="99998">
                <a:tc>
                  <a:txBody>
                    <a:bodyPr/>
                    <a:lstStyle/>
                    <a:p>
                      <a:pPr algn="l" fontAlgn="b"/>
                      <a:endParaRPr lang="en-US" sz="400" b="0" i="0" u="none" strike="noStrike">
                        <a:solidFill>
                          <a:srgbClr val="000000"/>
                        </a:solidFill>
                        <a:latin typeface="Calibri"/>
                      </a:endParaRPr>
                    </a:p>
                  </a:txBody>
                  <a:tcPr marL="3603" marR="3603" marT="3603" marB="0" anchor="b">
                    <a:lnL>
                      <a:noFill/>
                    </a:lnL>
                    <a:lnR>
                      <a:noFill/>
                    </a:lnR>
                    <a:lnT>
                      <a:noFill/>
                    </a:lnT>
                    <a:lnB>
                      <a:noFill/>
                    </a:lnB>
                  </a:tcPr>
                </a:tc>
              </a:tr>
              <a:tr h="99998">
                <a:tc>
                  <a:txBody>
                    <a:bodyPr/>
                    <a:lstStyle/>
                    <a:p>
                      <a:pPr algn="l" fontAlgn="b"/>
                      <a:endParaRPr lang="en-US" sz="400" b="0" i="0" u="none" strike="noStrike" dirty="0">
                        <a:solidFill>
                          <a:srgbClr val="000000"/>
                        </a:solidFill>
                        <a:latin typeface="Calibri"/>
                      </a:endParaRPr>
                    </a:p>
                  </a:txBody>
                  <a:tcPr marL="3603" marR="3603" marT="3603" marB="0" anchor="b">
                    <a:lnL>
                      <a:noFill/>
                    </a:lnL>
                    <a:lnR>
                      <a:noFill/>
                    </a:lnR>
                    <a:lnT>
                      <a:noFill/>
                    </a:lnT>
                    <a:lnB>
                      <a:noFill/>
                    </a:lnB>
                  </a:tcPr>
                </a:tc>
              </a:tr>
            </a:tbl>
          </a:graphicData>
        </a:graphic>
      </p:graphicFrame>
      <p:graphicFrame>
        <p:nvGraphicFramePr>
          <p:cNvPr id="10" name="Table 9"/>
          <p:cNvGraphicFramePr>
            <a:graphicFrameLocks noGrp="1"/>
          </p:cNvGraphicFramePr>
          <p:nvPr/>
        </p:nvGraphicFramePr>
        <p:xfrm>
          <a:off x="116233" y="850808"/>
          <a:ext cx="3366438" cy="5629497"/>
        </p:xfrm>
        <a:graphic>
          <a:graphicData uri="http://schemas.openxmlformats.org/drawingml/2006/table">
            <a:tbl>
              <a:tblPr/>
              <a:tblGrid>
                <a:gridCol w="3366438"/>
              </a:tblGrid>
              <a:tr h="174675">
                <a:tc>
                  <a:txBody>
                    <a:bodyPr/>
                    <a:lstStyle/>
                    <a:p>
                      <a:pPr algn="l" fontAlgn="ctr"/>
                      <a:r>
                        <a:rPr lang="en-US" sz="800" b="1" i="0" u="none" strike="noStrike" dirty="0">
                          <a:solidFill>
                            <a:srgbClr val="000000"/>
                          </a:solidFill>
                          <a:latin typeface="Calibri"/>
                        </a:rPr>
                        <a:t>To Order Flowers Baking Company Products</a:t>
                      </a:r>
                    </a:p>
                  </a:txBody>
                  <a:tcPr marL="32426"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24767">
                <a:tc>
                  <a:txBody>
                    <a:bodyPr/>
                    <a:lstStyle/>
                    <a:p>
                      <a:pPr algn="l" fontAlgn="b"/>
                      <a:r>
                        <a:rPr lang="en-US" sz="500" b="0" i="0" u="none" strike="noStrike">
                          <a:solidFill>
                            <a:srgbClr val="000000"/>
                          </a:solidFill>
                          <a:latin typeface="Calibri"/>
                        </a:rPr>
                        <a:t>1. Place order directly with your delivery route person</a:t>
                      </a:r>
                    </a:p>
                  </a:txBody>
                  <a:tcPr marL="32426" marR="3603" marT="3603" marB="0" anchor="b">
                    <a:lnL>
                      <a:noFill/>
                    </a:lnL>
                    <a:lnR>
                      <a:noFill/>
                    </a:lnR>
                    <a:lnT w="6350" cap="flat" cmpd="sng" algn="ctr">
                      <a:solidFill>
                        <a:srgbClr val="000000"/>
                      </a:solidFill>
                      <a:prstDash val="solid"/>
                      <a:round/>
                      <a:headEnd type="none" w="med" len="med"/>
                      <a:tailEnd type="none" w="med" len="med"/>
                    </a:lnT>
                    <a:lnB>
                      <a:noFill/>
                    </a:lnB>
                  </a:tcPr>
                </a:tc>
              </a:tr>
              <a:tr h="124767">
                <a:tc>
                  <a:txBody>
                    <a:bodyPr/>
                    <a:lstStyle/>
                    <a:p>
                      <a:pPr algn="l" fontAlgn="b"/>
                      <a:r>
                        <a:rPr lang="en-US" sz="500" b="0" i="0" u="none" strike="noStrike">
                          <a:solidFill>
                            <a:srgbClr val="000000"/>
                          </a:solidFill>
                          <a:latin typeface="Calibri"/>
                        </a:rPr>
                        <a:t>2. Email order to Steve_Archer@flocorp.com</a:t>
                      </a:r>
                    </a:p>
                  </a:txBody>
                  <a:tcPr marL="32426" marR="3603" marT="3603" marB="0" anchor="b">
                    <a:lnL>
                      <a:noFill/>
                    </a:lnL>
                    <a:lnR>
                      <a:noFill/>
                    </a:lnR>
                    <a:lnT>
                      <a:noFill/>
                    </a:lnT>
                    <a:lnB>
                      <a:noFill/>
                    </a:lnB>
                  </a:tcPr>
                </a:tc>
              </a:tr>
              <a:tr h="124767">
                <a:tc>
                  <a:txBody>
                    <a:bodyPr/>
                    <a:lstStyle/>
                    <a:p>
                      <a:pPr algn="l" fontAlgn="b"/>
                      <a:r>
                        <a:rPr lang="en-US" sz="500" b="0" i="0" u="none" strike="noStrike">
                          <a:solidFill>
                            <a:srgbClr val="000000"/>
                          </a:solidFill>
                          <a:latin typeface="Calibri"/>
                        </a:rPr>
                        <a:t>3. Fax order to (770) 459-1161</a:t>
                      </a:r>
                    </a:p>
                  </a:txBody>
                  <a:tcPr marL="32426" marR="3603" marT="3603" marB="0" anchor="b">
                    <a:lnL>
                      <a:noFill/>
                    </a:lnL>
                    <a:lnR>
                      <a:noFill/>
                    </a:lnR>
                    <a:lnT>
                      <a:noFill/>
                    </a:lnT>
                    <a:lnB>
                      <a:noFill/>
                    </a:lnB>
                  </a:tcPr>
                </a:tc>
              </a:tr>
              <a:tr h="124767">
                <a:tc>
                  <a:txBody>
                    <a:bodyPr/>
                    <a:lstStyle/>
                    <a:p>
                      <a:pPr algn="l" fontAlgn="b"/>
                      <a:r>
                        <a:rPr lang="en-US" sz="500" b="0" i="0" u="none" strike="noStrike" dirty="0">
                          <a:solidFill>
                            <a:srgbClr val="000000"/>
                          </a:solidFill>
                          <a:latin typeface="Calibri"/>
                        </a:rPr>
                        <a:t>4. Call Steve Archer at (404) 275-8558</a:t>
                      </a:r>
                    </a:p>
                  </a:txBody>
                  <a:tcPr marL="32426" marR="3603" marT="3603" marB="0" anchor="b">
                    <a:lnL>
                      <a:noFill/>
                    </a:lnL>
                    <a:lnR>
                      <a:noFill/>
                    </a:lnR>
                    <a:lnT>
                      <a:noFill/>
                    </a:lnT>
                    <a:lnB w="6350" cap="flat" cmpd="sng" algn="ctr">
                      <a:solidFill>
                        <a:srgbClr val="000000"/>
                      </a:solidFill>
                      <a:prstDash val="solid"/>
                      <a:round/>
                      <a:headEnd type="none" w="med" len="med"/>
                      <a:tailEnd type="none" w="med" len="med"/>
                    </a:lnB>
                  </a:tcPr>
                </a:tc>
              </a:tr>
              <a:tr h="154712">
                <a:tc>
                  <a:txBody>
                    <a:bodyPr/>
                    <a:lstStyle/>
                    <a:p>
                      <a:pPr algn="l" fontAlgn="ctr"/>
                      <a:r>
                        <a:rPr lang="en-US" sz="700" b="1" i="0" u="none" strike="noStrike">
                          <a:solidFill>
                            <a:srgbClr val="000000"/>
                          </a:solidFill>
                          <a:latin typeface="Calibri"/>
                        </a:rPr>
                        <a:t>Flowers Baking Contract Manager</a:t>
                      </a:r>
                    </a:p>
                  </a:txBody>
                  <a:tcPr marL="32426"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24767">
                <a:tc>
                  <a:txBody>
                    <a:bodyPr/>
                    <a:lstStyle/>
                    <a:p>
                      <a:pPr algn="l" fontAlgn="b"/>
                      <a:r>
                        <a:rPr lang="en-US" sz="500" b="1" i="0" u="none" strike="noStrike">
                          <a:solidFill>
                            <a:srgbClr val="000000"/>
                          </a:solidFill>
                          <a:latin typeface="Calibri"/>
                        </a:rPr>
                        <a:t>Steve Archer</a:t>
                      </a:r>
                    </a:p>
                  </a:txBody>
                  <a:tcPr marL="32426" marR="3603" marT="3603" marB="0" anchor="b">
                    <a:lnL>
                      <a:noFill/>
                    </a:lnL>
                    <a:lnR>
                      <a:noFill/>
                    </a:lnR>
                    <a:lnT w="6350" cap="flat" cmpd="sng" algn="ctr">
                      <a:solidFill>
                        <a:srgbClr val="000000"/>
                      </a:solidFill>
                      <a:prstDash val="solid"/>
                      <a:round/>
                      <a:headEnd type="none" w="med" len="med"/>
                      <a:tailEnd type="none" w="med" len="med"/>
                    </a:lnT>
                    <a:lnB>
                      <a:noFill/>
                    </a:lnB>
                  </a:tcPr>
                </a:tc>
              </a:tr>
              <a:tr h="124767">
                <a:tc>
                  <a:txBody>
                    <a:bodyPr/>
                    <a:lstStyle/>
                    <a:p>
                      <a:pPr algn="l" fontAlgn="b"/>
                      <a:r>
                        <a:rPr lang="en-US" sz="500" b="0" i="0" u="none" strike="noStrike">
                          <a:solidFill>
                            <a:srgbClr val="000000"/>
                          </a:solidFill>
                          <a:latin typeface="Calibri"/>
                        </a:rPr>
                        <a:t>Director of Retail Sales</a:t>
                      </a:r>
                    </a:p>
                  </a:txBody>
                  <a:tcPr marL="32426" marR="3603" marT="3603" marB="0" anchor="b">
                    <a:lnL>
                      <a:noFill/>
                    </a:lnL>
                    <a:lnR>
                      <a:noFill/>
                    </a:lnR>
                    <a:lnT>
                      <a:noFill/>
                    </a:lnT>
                    <a:lnB>
                      <a:noFill/>
                    </a:lnB>
                  </a:tcPr>
                </a:tc>
              </a:tr>
              <a:tr h="124767">
                <a:tc>
                  <a:txBody>
                    <a:bodyPr/>
                    <a:lstStyle/>
                    <a:p>
                      <a:pPr algn="l" fontAlgn="b"/>
                      <a:r>
                        <a:rPr lang="en-US" sz="500" b="0" i="0" u="none" strike="noStrike">
                          <a:solidFill>
                            <a:srgbClr val="000000"/>
                          </a:solidFill>
                          <a:latin typeface="Calibri"/>
                        </a:rPr>
                        <a:t>Flowers Baking Company of Villa Rica, Inc.</a:t>
                      </a:r>
                    </a:p>
                  </a:txBody>
                  <a:tcPr marL="32426" marR="3603" marT="3603" marB="0" anchor="b">
                    <a:lnL>
                      <a:noFill/>
                    </a:lnL>
                    <a:lnR>
                      <a:noFill/>
                    </a:lnR>
                    <a:lnT>
                      <a:noFill/>
                    </a:lnT>
                    <a:lnB>
                      <a:noFill/>
                    </a:lnB>
                  </a:tcPr>
                </a:tc>
              </a:tr>
              <a:tr h="124767">
                <a:tc>
                  <a:txBody>
                    <a:bodyPr/>
                    <a:lstStyle/>
                    <a:p>
                      <a:pPr algn="l" fontAlgn="b"/>
                      <a:r>
                        <a:rPr lang="en-US" sz="500" b="0" i="0" u="none" strike="noStrike">
                          <a:solidFill>
                            <a:srgbClr val="000000"/>
                          </a:solidFill>
                          <a:latin typeface="Calibri"/>
                        </a:rPr>
                        <a:t>Off Ph: (770) 459-2883 ext. 498</a:t>
                      </a:r>
                    </a:p>
                  </a:txBody>
                  <a:tcPr marL="32426" marR="3603" marT="3603" marB="0" anchor="b">
                    <a:lnL>
                      <a:noFill/>
                    </a:lnL>
                    <a:lnR>
                      <a:noFill/>
                    </a:lnR>
                    <a:lnT>
                      <a:noFill/>
                    </a:lnT>
                    <a:lnB>
                      <a:noFill/>
                    </a:lnB>
                  </a:tcPr>
                </a:tc>
              </a:tr>
              <a:tr h="124767">
                <a:tc>
                  <a:txBody>
                    <a:bodyPr/>
                    <a:lstStyle/>
                    <a:p>
                      <a:pPr algn="l" fontAlgn="b"/>
                      <a:r>
                        <a:rPr lang="en-US" sz="500" b="0" i="0" u="none" strike="noStrike">
                          <a:solidFill>
                            <a:srgbClr val="000000"/>
                          </a:solidFill>
                          <a:latin typeface="Calibri"/>
                        </a:rPr>
                        <a:t>Mobile: (404) 275-8558</a:t>
                      </a:r>
                    </a:p>
                  </a:txBody>
                  <a:tcPr marL="32426" marR="3603" marT="3603" marB="0" anchor="b">
                    <a:lnL>
                      <a:noFill/>
                    </a:lnL>
                    <a:lnR>
                      <a:noFill/>
                    </a:lnR>
                    <a:lnT>
                      <a:noFill/>
                    </a:lnT>
                    <a:lnB>
                      <a:noFill/>
                    </a:lnB>
                  </a:tcPr>
                </a:tc>
              </a:tr>
              <a:tr h="124767">
                <a:tc>
                  <a:txBody>
                    <a:bodyPr/>
                    <a:lstStyle/>
                    <a:p>
                      <a:pPr algn="l" fontAlgn="b"/>
                      <a:r>
                        <a:rPr lang="en-US" sz="500" b="0" i="0" u="none" strike="noStrike">
                          <a:solidFill>
                            <a:srgbClr val="000000"/>
                          </a:solidFill>
                          <a:latin typeface="Calibri"/>
                        </a:rPr>
                        <a:t>Bus Fax: (770) 459-1161</a:t>
                      </a:r>
                    </a:p>
                  </a:txBody>
                  <a:tcPr marL="32426" marR="3603" marT="3603" marB="0" anchor="b">
                    <a:lnL>
                      <a:noFill/>
                    </a:lnL>
                    <a:lnR>
                      <a:noFill/>
                    </a:lnR>
                    <a:lnT>
                      <a:noFill/>
                    </a:lnT>
                    <a:lnB>
                      <a:noFill/>
                    </a:lnB>
                  </a:tcPr>
                </a:tc>
              </a:tr>
              <a:tr h="124767">
                <a:tc>
                  <a:txBody>
                    <a:bodyPr/>
                    <a:lstStyle/>
                    <a:p>
                      <a:pPr algn="l" fontAlgn="b"/>
                      <a:r>
                        <a:rPr lang="en-US" sz="500" b="0" i="0" u="sng" strike="noStrike">
                          <a:solidFill>
                            <a:srgbClr val="0000FF"/>
                          </a:solidFill>
                          <a:latin typeface="Calibri"/>
                          <a:hlinkClick r:id="rId5"/>
                        </a:rPr>
                        <a:t>Steve_Archer@flocorp.com</a:t>
                      </a:r>
                      <a:endParaRPr lang="en-US" sz="500" b="0" i="0" u="sng" strike="noStrike">
                        <a:solidFill>
                          <a:srgbClr val="0000FF"/>
                        </a:solidFill>
                        <a:latin typeface="Calibri"/>
                      </a:endParaRPr>
                    </a:p>
                  </a:txBody>
                  <a:tcPr marL="32426" marR="3603" marT="3603" marB="0" anchor="b">
                    <a:lnL>
                      <a:noFill/>
                    </a:lnL>
                    <a:lnR>
                      <a:noFill/>
                    </a:lnR>
                    <a:lnT>
                      <a:noFill/>
                    </a:lnT>
                    <a:lnB>
                      <a:noFill/>
                    </a:lnB>
                  </a:tcPr>
                </a:tc>
              </a:tr>
              <a:tr h="124767">
                <a:tc>
                  <a:txBody>
                    <a:bodyPr/>
                    <a:lstStyle/>
                    <a:p>
                      <a:pPr algn="l" fontAlgn="b"/>
                      <a:r>
                        <a:rPr lang="en-US" sz="500" b="0" i="0" u="none" strike="noStrike">
                          <a:solidFill>
                            <a:srgbClr val="000000"/>
                          </a:solidFill>
                          <a:latin typeface="Calibri"/>
                        </a:rPr>
                        <a:t>134 Doyle McCain Drive</a:t>
                      </a:r>
                    </a:p>
                  </a:txBody>
                  <a:tcPr marL="32426" marR="3603" marT="3603" marB="0" anchor="b">
                    <a:lnL>
                      <a:noFill/>
                    </a:lnL>
                    <a:lnR>
                      <a:noFill/>
                    </a:lnR>
                    <a:lnT>
                      <a:noFill/>
                    </a:lnT>
                    <a:lnB>
                      <a:noFill/>
                    </a:lnB>
                  </a:tcPr>
                </a:tc>
              </a:tr>
              <a:tr h="124767">
                <a:tc>
                  <a:txBody>
                    <a:bodyPr/>
                    <a:lstStyle/>
                    <a:p>
                      <a:pPr algn="l" fontAlgn="b"/>
                      <a:r>
                        <a:rPr lang="en-US" sz="500" b="0" i="0" u="none" strike="noStrike">
                          <a:solidFill>
                            <a:srgbClr val="000000"/>
                          </a:solidFill>
                          <a:latin typeface="Calibri"/>
                        </a:rPr>
                        <a:t>Villa Rica, GA 30180</a:t>
                      </a:r>
                    </a:p>
                  </a:txBody>
                  <a:tcPr marL="32426" marR="3603" marT="3603" marB="0" anchor="b">
                    <a:lnL>
                      <a:noFill/>
                    </a:lnL>
                    <a:lnR>
                      <a:noFill/>
                    </a:lnR>
                    <a:lnT>
                      <a:noFill/>
                    </a:lnT>
                    <a:lnB w="6350" cap="flat" cmpd="sng" algn="ctr">
                      <a:solidFill>
                        <a:srgbClr val="000000"/>
                      </a:solidFill>
                      <a:prstDash val="solid"/>
                      <a:round/>
                      <a:headEnd type="none" w="med" len="med"/>
                      <a:tailEnd type="none" w="med" len="med"/>
                    </a:lnB>
                  </a:tcPr>
                </a:tc>
              </a:tr>
              <a:tr h="154712">
                <a:tc>
                  <a:txBody>
                    <a:bodyPr/>
                    <a:lstStyle/>
                    <a:p>
                      <a:pPr algn="l" fontAlgn="ctr"/>
                      <a:r>
                        <a:rPr lang="en-US" sz="700" b="1" i="0" u="none" strike="noStrike">
                          <a:solidFill>
                            <a:srgbClr val="000000"/>
                          </a:solidFill>
                          <a:latin typeface="Calibri"/>
                        </a:rPr>
                        <a:t>Flowers Baking Customer Service</a:t>
                      </a:r>
                    </a:p>
                  </a:txBody>
                  <a:tcPr marL="32426"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24767">
                <a:tc>
                  <a:txBody>
                    <a:bodyPr/>
                    <a:lstStyle/>
                    <a:p>
                      <a:pPr algn="l" fontAlgn="b"/>
                      <a:r>
                        <a:rPr lang="en-US" sz="500" b="1" i="0" u="none" strike="noStrike">
                          <a:solidFill>
                            <a:srgbClr val="000000"/>
                          </a:solidFill>
                          <a:latin typeface="Calibri"/>
                        </a:rPr>
                        <a:t>Steve Archer</a:t>
                      </a:r>
                    </a:p>
                  </a:txBody>
                  <a:tcPr marL="32426" marR="3603" marT="3603" marB="0" anchor="b">
                    <a:lnL>
                      <a:noFill/>
                    </a:lnL>
                    <a:lnR>
                      <a:noFill/>
                    </a:lnR>
                    <a:lnT w="6350" cap="flat" cmpd="sng" algn="ctr">
                      <a:solidFill>
                        <a:srgbClr val="000000"/>
                      </a:solidFill>
                      <a:prstDash val="solid"/>
                      <a:round/>
                      <a:headEnd type="none" w="med" len="med"/>
                      <a:tailEnd type="none" w="med" len="med"/>
                    </a:lnT>
                    <a:lnB>
                      <a:noFill/>
                    </a:lnB>
                  </a:tcPr>
                </a:tc>
              </a:tr>
              <a:tr h="124767">
                <a:tc>
                  <a:txBody>
                    <a:bodyPr/>
                    <a:lstStyle/>
                    <a:p>
                      <a:pPr algn="l" fontAlgn="b"/>
                      <a:r>
                        <a:rPr lang="en-US" sz="500" b="0" i="0" u="none" strike="noStrike">
                          <a:solidFill>
                            <a:srgbClr val="000000"/>
                          </a:solidFill>
                          <a:latin typeface="Calibri"/>
                        </a:rPr>
                        <a:t>Director of Retail Sales</a:t>
                      </a:r>
                    </a:p>
                  </a:txBody>
                  <a:tcPr marL="32426" marR="3603" marT="3603" marB="0" anchor="b">
                    <a:lnL>
                      <a:noFill/>
                    </a:lnL>
                    <a:lnR>
                      <a:noFill/>
                    </a:lnR>
                    <a:lnT>
                      <a:noFill/>
                    </a:lnT>
                    <a:lnB>
                      <a:noFill/>
                    </a:lnB>
                  </a:tcPr>
                </a:tc>
              </a:tr>
              <a:tr h="124767">
                <a:tc>
                  <a:txBody>
                    <a:bodyPr/>
                    <a:lstStyle/>
                    <a:p>
                      <a:pPr algn="l" fontAlgn="b"/>
                      <a:r>
                        <a:rPr lang="en-US" sz="500" b="0" i="0" u="none" strike="noStrike">
                          <a:solidFill>
                            <a:srgbClr val="000000"/>
                          </a:solidFill>
                          <a:latin typeface="Calibri"/>
                        </a:rPr>
                        <a:t>Flowers Baking Company of Villa Rica, Inc.</a:t>
                      </a:r>
                    </a:p>
                  </a:txBody>
                  <a:tcPr marL="32426" marR="3603" marT="3603" marB="0" anchor="b">
                    <a:lnL>
                      <a:noFill/>
                    </a:lnL>
                    <a:lnR>
                      <a:noFill/>
                    </a:lnR>
                    <a:lnT>
                      <a:noFill/>
                    </a:lnT>
                    <a:lnB>
                      <a:noFill/>
                    </a:lnB>
                  </a:tcPr>
                </a:tc>
              </a:tr>
              <a:tr h="124767">
                <a:tc>
                  <a:txBody>
                    <a:bodyPr/>
                    <a:lstStyle/>
                    <a:p>
                      <a:pPr algn="l" fontAlgn="b"/>
                      <a:r>
                        <a:rPr lang="en-US" sz="500" b="0" i="0" u="none" strike="noStrike">
                          <a:solidFill>
                            <a:srgbClr val="000000"/>
                          </a:solidFill>
                          <a:latin typeface="Calibri"/>
                        </a:rPr>
                        <a:t>Off Ph: (770) 459-2883 ext. 498</a:t>
                      </a:r>
                    </a:p>
                  </a:txBody>
                  <a:tcPr marL="32426" marR="3603" marT="3603" marB="0" anchor="b">
                    <a:lnL>
                      <a:noFill/>
                    </a:lnL>
                    <a:lnR>
                      <a:noFill/>
                    </a:lnR>
                    <a:lnT>
                      <a:noFill/>
                    </a:lnT>
                    <a:lnB>
                      <a:noFill/>
                    </a:lnB>
                  </a:tcPr>
                </a:tc>
              </a:tr>
              <a:tr h="124767">
                <a:tc>
                  <a:txBody>
                    <a:bodyPr/>
                    <a:lstStyle/>
                    <a:p>
                      <a:pPr algn="l" fontAlgn="b"/>
                      <a:r>
                        <a:rPr lang="en-US" sz="500" b="0" i="0" u="none" strike="noStrike">
                          <a:solidFill>
                            <a:srgbClr val="000000"/>
                          </a:solidFill>
                          <a:latin typeface="Calibri"/>
                        </a:rPr>
                        <a:t>Mobile: (404) 275-8558</a:t>
                      </a:r>
                    </a:p>
                  </a:txBody>
                  <a:tcPr marL="32426" marR="3603" marT="3603" marB="0" anchor="b">
                    <a:lnL>
                      <a:noFill/>
                    </a:lnL>
                    <a:lnR>
                      <a:noFill/>
                    </a:lnR>
                    <a:lnT>
                      <a:noFill/>
                    </a:lnT>
                    <a:lnB>
                      <a:noFill/>
                    </a:lnB>
                  </a:tcPr>
                </a:tc>
              </a:tr>
              <a:tr h="124767">
                <a:tc>
                  <a:txBody>
                    <a:bodyPr/>
                    <a:lstStyle/>
                    <a:p>
                      <a:pPr algn="l" fontAlgn="b"/>
                      <a:r>
                        <a:rPr lang="en-US" sz="500" b="0" i="0" u="none" strike="noStrike">
                          <a:solidFill>
                            <a:srgbClr val="000000"/>
                          </a:solidFill>
                          <a:latin typeface="Calibri"/>
                        </a:rPr>
                        <a:t>Bus Fax: (770) 459-1161</a:t>
                      </a:r>
                    </a:p>
                  </a:txBody>
                  <a:tcPr marL="32426" marR="3603" marT="3603" marB="0" anchor="b">
                    <a:lnL>
                      <a:noFill/>
                    </a:lnL>
                    <a:lnR>
                      <a:noFill/>
                    </a:lnR>
                    <a:lnT>
                      <a:noFill/>
                    </a:lnT>
                    <a:lnB>
                      <a:noFill/>
                    </a:lnB>
                  </a:tcPr>
                </a:tc>
              </a:tr>
              <a:tr h="124767">
                <a:tc>
                  <a:txBody>
                    <a:bodyPr/>
                    <a:lstStyle/>
                    <a:p>
                      <a:pPr algn="l" fontAlgn="b"/>
                      <a:r>
                        <a:rPr lang="en-US" sz="500" b="0" i="0" u="sng" strike="noStrike">
                          <a:solidFill>
                            <a:srgbClr val="0000FF"/>
                          </a:solidFill>
                          <a:latin typeface="Calibri"/>
                          <a:hlinkClick r:id="rId5"/>
                        </a:rPr>
                        <a:t>Steve_Archer@flocorp.com</a:t>
                      </a:r>
                      <a:endParaRPr lang="en-US" sz="500" b="0" i="0" u="sng" strike="noStrike">
                        <a:solidFill>
                          <a:srgbClr val="0000FF"/>
                        </a:solidFill>
                        <a:latin typeface="Calibri"/>
                      </a:endParaRPr>
                    </a:p>
                  </a:txBody>
                  <a:tcPr marL="32426" marR="3603" marT="3603" marB="0" anchor="b">
                    <a:lnL>
                      <a:noFill/>
                    </a:lnL>
                    <a:lnR>
                      <a:noFill/>
                    </a:lnR>
                    <a:lnT>
                      <a:noFill/>
                    </a:lnT>
                    <a:lnB w="6350" cap="flat" cmpd="sng" algn="ctr">
                      <a:solidFill>
                        <a:srgbClr val="000000"/>
                      </a:solidFill>
                      <a:prstDash val="solid"/>
                      <a:round/>
                      <a:headEnd type="none" w="med" len="med"/>
                      <a:tailEnd type="none" w="med" len="med"/>
                    </a:lnB>
                  </a:tcPr>
                </a:tc>
              </a:tr>
              <a:tr h="154712">
                <a:tc>
                  <a:txBody>
                    <a:bodyPr/>
                    <a:lstStyle/>
                    <a:p>
                      <a:pPr algn="l" fontAlgn="ctr"/>
                      <a:r>
                        <a:rPr lang="en-US" sz="700" b="1" i="0" u="none" strike="noStrike">
                          <a:solidFill>
                            <a:srgbClr val="000000"/>
                          </a:solidFill>
                          <a:latin typeface="Calibri"/>
                        </a:rPr>
                        <a:t>Flowers Baking Remit to Address</a:t>
                      </a:r>
                    </a:p>
                  </a:txBody>
                  <a:tcPr marL="32426"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24767">
                <a:tc>
                  <a:txBody>
                    <a:bodyPr/>
                    <a:lstStyle/>
                    <a:p>
                      <a:pPr algn="l" fontAlgn="b"/>
                      <a:r>
                        <a:rPr lang="en-US" sz="500" b="1" i="0" u="none" strike="noStrike">
                          <a:solidFill>
                            <a:srgbClr val="000000"/>
                          </a:solidFill>
                          <a:latin typeface="Calibri"/>
                        </a:rPr>
                        <a:t>Flowers Baking Company of Villa Rica, Inc.</a:t>
                      </a:r>
                    </a:p>
                  </a:txBody>
                  <a:tcPr marL="32426" marR="3603" marT="3603" marB="0" anchor="b">
                    <a:lnL>
                      <a:noFill/>
                    </a:lnL>
                    <a:lnR>
                      <a:noFill/>
                    </a:lnR>
                    <a:lnT w="6350" cap="flat" cmpd="sng" algn="ctr">
                      <a:solidFill>
                        <a:srgbClr val="000000"/>
                      </a:solidFill>
                      <a:prstDash val="solid"/>
                      <a:round/>
                      <a:headEnd type="none" w="med" len="med"/>
                      <a:tailEnd type="none" w="med" len="med"/>
                    </a:lnT>
                    <a:lnB>
                      <a:noFill/>
                    </a:lnB>
                  </a:tcPr>
                </a:tc>
              </a:tr>
              <a:tr h="124767">
                <a:tc>
                  <a:txBody>
                    <a:bodyPr/>
                    <a:lstStyle/>
                    <a:p>
                      <a:pPr algn="l" fontAlgn="b"/>
                      <a:r>
                        <a:rPr lang="en-US" sz="500" b="0" i="0" u="none" strike="noStrike">
                          <a:solidFill>
                            <a:srgbClr val="000000"/>
                          </a:solidFill>
                          <a:latin typeface="Calibri"/>
                        </a:rPr>
                        <a:t>P O BOX 751142</a:t>
                      </a:r>
                    </a:p>
                  </a:txBody>
                  <a:tcPr marL="32426" marR="3603" marT="3603" marB="0" anchor="b">
                    <a:lnL>
                      <a:noFill/>
                    </a:lnL>
                    <a:lnR>
                      <a:noFill/>
                    </a:lnR>
                    <a:lnT>
                      <a:noFill/>
                    </a:lnT>
                    <a:lnB>
                      <a:noFill/>
                    </a:lnB>
                  </a:tcPr>
                </a:tc>
              </a:tr>
              <a:tr h="124767">
                <a:tc>
                  <a:txBody>
                    <a:bodyPr/>
                    <a:lstStyle/>
                    <a:p>
                      <a:pPr algn="l" fontAlgn="b"/>
                      <a:r>
                        <a:rPr lang="en-US" sz="500" b="0" i="0" u="none" strike="noStrike">
                          <a:solidFill>
                            <a:srgbClr val="3F621F"/>
                          </a:solidFill>
                          <a:latin typeface="Verdana"/>
                        </a:rPr>
                        <a:t>Charlotte, NC 28275 </a:t>
                      </a:r>
                    </a:p>
                  </a:txBody>
                  <a:tcPr marL="3603" marR="3603" marT="3603" marB="0" anchor="b">
                    <a:lnL>
                      <a:noFill/>
                    </a:lnL>
                    <a:lnR>
                      <a:noFill/>
                    </a:lnR>
                    <a:lnT>
                      <a:noFill/>
                    </a:lnT>
                    <a:lnB>
                      <a:noFill/>
                    </a:lnB>
                  </a:tcPr>
                </a:tc>
              </a:tr>
              <a:tr h="139739">
                <a:tc>
                  <a:txBody>
                    <a:bodyPr/>
                    <a:lstStyle/>
                    <a:p>
                      <a:pPr algn="l" fontAlgn="b"/>
                      <a:endParaRPr lang="en-US" sz="400" b="0" i="0" u="none" strike="noStrike">
                        <a:solidFill>
                          <a:srgbClr val="000000"/>
                        </a:solidFill>
                        <a:latin typeface="Calibri"/>
                      </a:endParaRPr>
                    </a:p>
                  </a:txBody>
                  <a:tcPr marL="3603" marR="3603" marT="3603" marB="0" anchor="b">
                    <a:lnL>
                      <a:noFill/>
                    </a:lnL>
                    <a:lnR>
                      <a:noFill/>
                    </a:lnR>
                    <a:lnT>
                      <a:noFill/>
                    </a:lnT>
                    <a:lnB w="6350" cap="flat" cmpd="sng" algn="ctr">
                      <a:solidFill>
                        <a:srgbClr val="000000"/>
                      </a:solidFill>
                      <a:prstDash val="solid"/>
                      <a:round/>
                      <a:headEnd type="none" w="med" len="med"/>
                      <a:tailEnd type="none" w="med" len="med"/>
                    </a:lnB>
                  </a:tcPr>
                </a:tc>
              </a:tr>
              <a:tr h="154712">
                <a:tc>
                  <a:txBody>
                    <a:bodyPr/>
                    <a:lstStyle/>
                    <a:p>
                      <a:pPr algn="l" fontAlgn="ctr"/>
                      <a:r>
                        <a:rPr lang="en-US" sz="700" b="1" i="0" u="none" strike="noStrike">
                          <a:solidFill>
                            <a:srgbClr val="000000"/>
                          </a:solidFill>
                          <a:latin typeface="Calibri"/>
                        </a:rPr>
                        <a:t>For Electronic Funds Transfer Payments to Flowers</a:t>
                      </a:r>
                    </a:p>
                  </a:txBody>
                  <a:tcPr marL="32426"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24767">
                <a:tc>
                  <a:txBody>
                    <a:bodyPr/>
                    <a:lstStyle/>
                    <a:p>
                      <a:pPr algn="l" fontAlgn="ctr"/>
                      <a:r>
                        <a:rPr lang="en-US" sz="400" b="1" i="0" u="none" strike="noStrike">
                          <a:solidFill>
                            <a:srgbClr val="000000"/>
                          </a:solidFill>
                          <a:latin typeface="Calibri"/>
                        </a:rPr>
                        <a:t>N/A</a:t>
                      </a:r>
                    </a:p>
                  </a:txBody>
                  <a:tcPr marL="32426" marR="3603" marT="3603" marB="0" anchor="ctr">
                    <a:lnL>
                      <a:noFill/>
                    </a:lnL>
                    <a:lnR>
                      <a:noFill/>
                    </a:lnR>
                    <a:lnT w="6350" cap="flat" cmpd="sng" algn="ctr">
                      <a:solidFill>
                        <a:srgbClr val="000000"/>
                      </a:solidFill>
                      <a:prstDash val="solid"/>
                      <a:round/>
                      <a:headEnd type="none" w="med" len="med"/>
                      <a:tailEnd type="none" w="med" len="med"/>
                    </a:lnT>
                    <a:lnB>
                      <a:noFill/>
                    </a:lnB>
                  </a:tcPr>
                </a:tc>
              </a:tr>
              <a:tr h="124767">
                <a:tc>
                  <a:txBody>
                    <a:bodyPr/>
                    <a:lstStyle/>
                    <a:p>
                      <a:pPr algn="l" fontAlgn="b"/>
                      <a:endParaRPr lang="en-US" sz="400" b="0" i="0" u="none" strike="noStrike">
                        <a:solidFill>
                          <a:srgbClr val="000000"/>
                        </a:solidFill>
                        <a:latin typeface="Calibri"/>
                      </a:endParaRPr>
                    </a:p>
                  </a:txBody>
                  <a:tcPr marL="3603" marR="3603" marT="3603" marB="0" anchor="b">
                    <a:lnL>
                      <a:noFill/>
                    </a:lnL>
                    <a:lnR>
                      <a:noFill/>
                    </a:lnR>
                    <a:lnT>
                      <a:noFill/>
                    </a:lnT>
                    <a:lnB>
                      <a:noFill/>
                    </a:lnB>
                  </a:tcPr>
                </a:tc>
              </a:tr>
              <a:tr h="124767">
                <a:tc>
                  <a:txBody>
                    <a:bodyPr/>
                    <a:lstStyle/>
                    <a:p>
                      <a:pPr algn="l" fontAlgn="b"/>
                      <a:endParaRPr lang="en-US" sz="400" b="0" i="0" u="none" strike="noStrike">
                        <a:solidFill>
                          <a:srgbClr val="000000"/>
                        </a:solidFill>
                        <a:latin typeface="Calibri"/>
                      </a:endParaRPr>
                    </a:p>
                  </a:txBody>
                  <a:tcPr marL="3603" marR="3603" marT="3603" marB="0" anchor="b">
                    <a:lnL>
                      <a:noFill/>
                    </a:lnL>
                    <a:lnR>
                      <a:noFill/>
                    </a:lnR>
                    <a:lnT>
                      <a:noFill/>
                    </a:lnT>
                    <a:lnB>
                      <a:noFill/>
                    </a:lnB>
                  </a:tcPr>
                </a:tc>
              </a:tr>
              <a:tr h="124767">
                <a:tc>
                  <a:txBody>
                    <a:bodyPr/>
                    <a:lstStyle/>
                    <a:p>
                      <a:pPr algn="l" fontAlgn="b"/>
                      <a:endParaRPr lang="en-US" sz="400" b="0" i="0" u="none" strike="noStrike">
                        <a:solidFill>
                          <a:srgbClr val="000000"/>
                        </a:solidFill>
                        <a:latin typeface="Calibri"/>
                      </a:endParaRPr>
                    </a:p>
                  </a:txBody>
                  <a:tcPr marL="3603" marR="3603" marT="3603" marB="0" anchor="b">
                    <a:lnL>
                      <a:noFill/>
                    </a:lnL>
                    <a:lnR>
                      <a:noFill/>
                    </a:lnR>
                    <a:lnT>
                      <a:noFill/>
                    </a:lnT>
                    <a:lnB>
                      <a:noFill/>
                    </a:lnB>
                  </a:tcPr>
                </a:tc>
              </a:tr>
              <a:tr h="124767">
                <a:tc>
                  <a:txBody>
                    <a:bodyPr/>
                    <a:lstStyle/>
                    <a:p>
                      <a:pPr algn="l" fontAlgn="b"/>
                      <a:endParaRPr lang="en-US" sz="400" b="0" i="0" u="none" strike="noStrike">
                        <a:solidFill>
                          <a:srgbClr val="000000"/>
                        </a:solidFill>
                        <a:latin typeface="Calibri"/>
                      </a:endParaRPr>
                    </a:p>
                  </a:txBody>
                  <a:tcPr marL="3603" marR="3603" marT="3603" marB="0" anchor="b">
                    <a:lnL>
                      <a:noFill/>
                    </a:lnL>
                    <a:lnR>
                      <a:noFill/>
                    </a:lnR>
                    <a:lnT>
                      <a:noFill/>
                    </a:lnT>
                    <a:lnB>
                      <a:noFill/>
                    </a:lnB>
                  </a:tcPr>
                </a:tc>
              </a:tr>
              <a:tr h="124767">
                <a:tc>
                  <a:txBody>
                    <a:bodyPr/>
                    <a:lstStyle/>
                    <a:p>
                      <a:pPr algn="l" fontAlgn="b"/>
                      <a:endParaRPr lang="en-US" sz="400" b="0" i="0" u="none" strike="noStrike">
                        <a:solidFill>
                          <a:srgbClr val="000000"/>
                        </a:solidFill>
                        <a:latin typeface="Calibri"/>
                      </a:endParaRPr>
                    </a:p>
                  </a:txBody>
                  <a:tcPr marL="3603" marR="3603" marT="3603" marB="0" anchor="b">
                    <a:lnL>
                      <a:noFill/>
                    </a:lnL>
                    <a:lnR>
                      <a:noFill/>
                    </a:lnR>
                    <a:lnT>
                      <a:noFill/>
                    </a:lnT>
                    <a:lnB>
                      <a:noFill/>
                    </a:lnB>
                  </a:tcPr>
                </a:tc>
              </a:tr>
              <a:tr h="99815">
                <a:tc>
                  <a:txBody>
                    <a:bodyPr/>
                    <a:lstStyle/>
                    <a:p>
                      <a:pPr algn="l" fontAlgn="b"/>
                      <a:endParaRPr lang="en-US" sz="400" b="0" i="0" u="none" strike="noStrike">
                        <a:solidFill>
                          <a:srgbClr val="000000"/>
                        </a:solidFill>
                        <a:latin typeface="Calibri"/>
                      </a:endParaRPr>
                    </a:p>
                  </a:txBody>
                  <a:tcPr marL="3603" marR="3603" marT="3603" marB="0" anchor="b">
                    <a:lnL>
                      <a:noFill/>
                    </a:lnL>
                    <a:lnR>
                      <a:noFill/>
                    </a:lnR>
                    <a:lnT>
                      <a:noFill/>
                    </a:lnT>
                    <a:lnB w="6350" cap="flat" cmpd="sng" algn="ctr">
                      <a:solidFill>
                        <a:srgbClr val="000000"/>
                      </a:solidFill>
                      <a:prstDash val="solid"/>
                      <a:round/>
                      <a:headEnd type="none" w="med" len="med"/>
                      <a:tailEnd type="none" w="med" len="med"/>
                    </a:lnB>
                  </a:tcPr>
                </a:tc>
              </a:tr>
              <a:tr h="154712">
                <a:tc>
                  <a:txBody>
                    <a:bodyPr/>
                    <a:lstStyle/>
                    <a:p>
                      <a:pPr algn="l" fontAlgn="ctr"/>
                      <a:r>
                        <a:rPr lang="en-US" sz="700" b="1" i="0" u="none" strike="noStrike">
                          <a:solidFill>
                            <a:srgbClr val="000000"/>
                          </a:solidFill>
                          <a:latin typeface="Calibri"/>
                        </a:rPr>
                        <a:t>Flowers Delivery Schedule-4 Days after PO is Received</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24767">
                <a:tc>
                  <a:txBody>
                    <a:bodyPr/>
                    <a:lstStyle/>
                    <a:p>
                      <a:pPr algn="l" fontAlgn="ctr"/>
                      <a:r>
                        <a:rPr lang="en-US" sz="500" b="0" i="0" u="none" strike="noStrike">
                          <a:solidFill>
                            <a:srgbClr val="000000"/>
                          </a:solidFill>
                          <a:latin typeface="Calibri"/>
                        </a:rPr>
                        <a:t>Order Monday     -  Deliverly on Thursday/Friday</a:t>
                      </a:r>
                    </a:p>
                  </a:txBody>
                  <a:tcPr marL="32426" marR="3603" marT="3603" marB="0" anchor="ctr">
                    <a:lnL>
                      <a:noFill/>
                    </a:lnL>
                    <a:lnR>
                      <a:noFill/>
                    </a:lnR>
                    <a:lnT w="6350" cap="flat" cmpd="sng" algn="ctr">
                      <a:solidFill>
                        <a:srgbClr val="000000"/>
                      </a:solidFill>
                      <a:prstDash val="solid"/>
                      <a:round/>
                      <a:headEnd type="none" w="med" len="med"/>
                      <a:tailEnd type="none" w="med" len="med"/>
                    </a:lnT>
                    <a:lnB>
                      <a:noFill/>
                    </a:lnB>
                  </a:tcPr>
                </a:tc>
              </a:tr>
              <a:tr h="124767">
                <a:tc>
                  <a:txBody>
                    <a:bodyPr/>
                    <a:lstStyle/>
                    <a:p>
                      <a:pPr algn="l" fontAlgn="ctr"/>
                      <a:r>
                        <a:rPr lang="en-US" sz="500" b="0" i="0" u="none" strike="noStrike">
                          <a:solidFill>
                            <a:srgbClr val="000000"/>
                          </a:solidFill>
                          <a:latin typeface="Calibri"/>
                        </a:rPr>
                        <a:t>Order Tuesday     -  Deliverly on Friday</a:t>
                      </a:r>
                    </a:p>
                  </a:txBody>
                  <a:tcPr marL="32426" marR="3603" marT="3603" marB="0" anchor="ctr">
                    <a:lnL>
                      <a:noFill/>
                    </a:lnL>
                    <a:lnR>
                      <a:noFill/>
                    </a:lnR>
                    <a:lnT>
                      <a:noFill/>
                    </a:lnT>
                    <a:lnB>
                      <a:noFill/>
                    </a:lnB>
                  </a:tcPr>
                </a:tc>
              </a:tr>
              <a:tr h="124767">
                <a:tc>
                  <a:txBody>
                    <a:bodyPr/>
                    <a:lstStyle/>
                    <a:p>
                      <a:pPr algn="l" fontAlgn="ctr"/>
                      <a:r>
                        <a:rPr lang="en-US" sz="500" b="0" i="0" u="none" strike="noStrike">
                          <a:solidFill>
                            <a:srgbClr val="000000"/>
                          </a:solidFill>
                          <a:latin typeface="Calibri"/>
                        </a:rPr>
                        <a:t>Order Thursday   -  Delivery on Monday</a:t>
                      </a:r>
                    </a:p>
                  </a:txBody>
                  <a:tcPr marL="32426" marR="3603" marT="3603" marB="0" anchor="ctr">
                    <a:lnL>
                      <a:noFill/>
                    </a:lnL>
                    <a:lnR>
                      <a:noFill/>
                    </a:lnR>
                    <a:lnT>
                      <a:noFill/>
                    </a:lnT>
                    <a:lnB>
                      <a:noFill/>
                    </a:lnB>
                  </a:tcPr>
                </a:tc>
              </a:tr>
              <a:tr h="124767">
                <a:tc>
                  <a:txBody>
                    <a:bodyPr/>
                    <a:lstStyle/>
                    <a:p>
                      <a:pPr algn="l" fontAlgn="ctr"/>
                      <a:r>
                        <a:rPr lang="en-US" sz="500" b="0" i="0" u="none" strike="noStrike">
                          <a:solidFill>
                            <a:srgbClr val="000000"/>
                          </a:solidFill>
                          <a:latin typeface="Calibri"/>
                        </a:rPr>
                        <a:t>Order Friday         -  Delivery on Monday/Tuesday</a:t>
                      </a:r>
                    </a:p>
                  </a:txBody>
                  <a:tcPr marL="32426" marR="3603" marT="3603" marB="0" anchor="ctr">
                    <a:lnL>
                      <a:noFill/>
                    </a:lnL>
                    <a:lnR>
                      <a:noFill/>
                    </a:lnR>
                    <a:lnT>
                      <a:noFill/>
                    </a:lnT>
                    <a:lnB>
                      <a:noFill/>
                    </a:lnB>
                  </a:tcPr>
                </a:tc>
              </a:tr>
              <a:tr h="124767">
                <a:tc>
                  <a:txBody>
                    <a:bodyPr/>
                    <a:lstStyle/>
                    <a:p>
                      <a:pPr algn="l" fontAlgn="ctr"/>
                      <a:r>
                        <a:rPr lang="en-US" sz="500" b="0" i="0" u="none" strike="noStrike">
                          <a:solidFill>
                            <a:srgbClr val="000000"/>
                          </a:solidFill>
                          <a:latin typeface="Calibri"/>
                        </a:rPr>
                        <a:t>Order Saturday    -  Delivery on Tuesday</a:t>
                      </a:r>
                    </a:p>
                  </a:txBody>
                  <a:tcPr marL="32426" marR="3603" marT="3603" marB="0" anchor="ctr">
                    <a:lnL>
                      <a:noFill/>
                    </a:lnL>
                    <a:lnR>
                      <a:noFill/>
                    </a:lnR>
                    <a:lnT>
                      <a:noFill/>
                    </a:lnT>
                    <a:lnB>
                      <a:noFill/>
                    </a:lnB>
                  </a:tcPr>
                </a:tc>
              </a:tr>
              <a:tr h="99815">
                <a:tc>
                  <a:txBody>
                    <a:bodyPr/>
                    <a:lstStyle/>
                    <a:p>
                      <a:pPr algn="l" fontAlgn="ctr"/>
                      <a:r>
                        <a:rPr lang="en-US" sz="400" b="0" i="0" u="none" strike="noStrike">
                          <a:solidFill>
                            <a:srgbClr val="000000"/>
                          </a:solidFill>
                          <a:latin typeface="Calibri"/>
                        </a:rPr>
                        <a:t>All Cake products -Ordered 7 days in advance of your delivery day - Monday or Thursday. </a:t>
                      </a:r>
                    </a:p>
                  </a:txBody>
                  <a:tcPr marL="32426" marR="3603" marT="3603" marB="0" anchor="ctr">
                    <a:lnL>
                      <a:noFill/>
                    </a:lnL>
                    <a:lnR>
                      <a:noFill/>
                    </a:lnR>
                    <a:lnT>
                      <a:noFill/>
                    </a:lnT>
                    <a:lnB>
                      <a:noFill/>
                    </a:lnB>
                  </a:tcPr>
                </a:tc>
              </a:tr>
              <a:tr h="99815">
                <a:tc>
                  <a:txBody>
                    <a:bodyPr/>
                    <a:lstStyle/>
                    <a:p>
                      <a:pPr algn="l" fontAlgn="ctr"/>
                      <a:r>
                        <a:rPr lang="en-US" sz="400" b="0" i="0" u="none" strike="noStrike" dirty="0">
                          <a:solidFill>
                            <a:srgbClr val="000000"/>
                          </a:solidFill>
                          <a:latin typeface="Calibri"/>
                        </a:rPr>
                        <a:t>All Non-Core Items (Tab#3) must be ordered 7 days in advance of your delivery day.</a:t>
                      </a:r>
                    </a:p>
                  </a:txBody>
                  <a:tcPr marL="32426" marR="3603" marT="3603" marB="0" anchor="ctr">
                    <a:lnL>
                      <a:noFill/>
                    </a:lnL>
                    <a:lnR>
                      <a:noFill/>
                    </a:lnR>
                    <a:lnT>
                      <a:noFill/>
                    </a:lnT>
                    <a:lnB>
                      <a:noFill/>
                    </a:lnB>
                  </a:tcPr>
                </a:tc>
              </a:tr>
            </a:tbl>
          </a:graphicData>
        </a:graphic>
      </p:graphicFrame>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7052"/>
            <a:ext cx="5295899" cy="461665"/>
          </a:xfrm>
          <a:prstGeom prst="rect">
            <a:avLst/>
          </a:prstGeom>
        </p:spPr>
        <p:txBody>
          <a:bodyPr wrap="square">
            <a:spAutoFit/>
          </a:bodyPr>
          <a:lstStyle/>
          <a:p>
            <a:r>
              <a:rPr lang="en-US" dirty="0" smtClean="0">
                <a:solidFill>
                  <a:srgbClr val="C00000"/>
                </a:solidFill>
              </a:rPr>
              <a:t>Tab #2: Core Item’s Cost Sheet</a:t>
            </a:r>
            <a:endParaRPr lang="en-US" dirty="0">
              <a:solidFill>
                <a:srgbClr val="C00000"/>
              </a:solidFill>
            </a:endParaRPr>
          </a:p>
        </p:txBody>
      </p:sp>
      <p:pic>
        <p:nvPicPr>
          <p:cNvPr id="11265" name="Picture 1"/>
          <p:cNvPicPr>
            <a:picLocks noChangeAspect="1" noChangeArrowheads="1"/>
          </p:cNvPicPr>
          <p:nvPr/>
        </p:nvPicPr>
        <p:blipFill>
          <a:blip r:embed="rId3" cstate="print"/>
          <a:srcRect/>
          <a:stretch>
            <a:fillRect/>
          </a:stretch>
        </p:blipFill>
        <p:spPr bwMode="auto">
          <a:xfrm>
            <a:off x="1" y="660223"/>
            <a:ext cx="7959256" cy="619777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016" y="290293"/>
            <a:ext cx="5320284" cy="461665"/>
          </a:xfrm>
          <a:prstGeom prst="rect">
            <a:avLst/>
          </a:prstGeom>
        </p:spPr>
        <p:txBody>
          <a:bodyPr wrap="square">
            <a:spAutoFit/>
          </a:bodyPr>
          <a:lstStyle/>
          <a:p>
            <a:r>
              <a:rPr lang="en-US" dirty="0" smtClean="0">
                <a:solidFill>
                  <a:srgbClr val="C00000"/>
                </a:solidFill>
              </a:rPr>
              <a:t>Tab #3 Non-Core Item’s Cost Sheet</a:t>
            </a:r>
            <a:endParaRPr lang="en-US" dirty="0">
              <a:solidFill>
                <a:srgbClr val="C00000"/>
              </a:solidFill>
            </a:endParaRPr>
          </a:p>
        </p:txBody>
      </p:sp>
      <p:pic>
        <p:nvPicPr>
          <p:cNvPr id="9217" name="Picture 1"/>
          <p:cNvPicPr>
            <a:picLocks noChangeAspect="1" noChangeArrowheads="1"/>
          </p:cNvPicPr>
          <p:nvPr/>
        </p:nvPicPr>
        <p:blipFill>
          <a:blip r:embed="rId2" cstate="print"/>
          <a:srcRect/>
          <a:stretch>
            <a:fillRect/>
          </a:stretch>
        </p:blipFill>
        <p:spPr bwMode="auto">
          <a:xfrm>
            <a:off x="119269" y="753783"/>
            <a:ext cx="7839987" cy="5867002"/>
          </a:xfrm>
          <a:prstGeom prst="rect">
            <a:avLst/>
          </a:prstGeom>
          <a:noFill/>
          <a:ln w="9525">
            <a:noFill/>
            <a:miter lim="800000"/>
            <a:headEnd/>
            <a:tailEnd/>
          </a:ln>
        </p:spPr>
      </p:pic>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04" y="339951"/>
            <a:ext cx="2302990" cy="914389"/>
          </a:xfrm>
        </p:spPr>
        <p:txBody>
          <a:bodyPr/>
          <a:lstStyle/>
          <a:p>
            <a:r>
              <a:rPr lang="en-US" dirty="0" smtClean="0">
                <a:solidFill>
                  <a:srgbClr val="C00000"/>
                </a:solidFill>
              </a:rPr>
              <a:t>Summary</a:t>
            </a:r>
            <a:endParaRPr lang="en-US" dirty="0">
              <a:solidFill>
                <a:srgbClr val="C00000"/>
              </a:solidFill>
            </a:endParaRPr>
          </a:p>
        </p:txBody>
      </p:sp>
      <p:graphicFrame>
        <p:nvGraphicFramePr>
          <p:cNvPr id="4" name="Table 3"/>
          <p:cNvGraphicFramePr>
            <a:graphicFrameLocks noGrp="1"/>
          </p:cNvGraphicFramePr>
          <p:nvPr/>
        </p:nvGraphicFramePr>
        <p:xfrm>
          <a:off x="163637" y="2828981"/>
          <a:ext cx="8780827" cy="3180843"/>
        </p:xfrm>
        <a:graphic>
          <a:graphicData uri="http://schemas.openxmlformats.org/drawingml/2006/table">
            <a:tbl>
              <a:tblPr firstRow="1" bandRow="1">
                <a:tableStyleId>{5C22544A-7EE6-4342-B048-85BDC9FD1C3A}</a:tableStyleId>
              </a:tblPr>
              <a:tblGrid>
                <a:gridCol w="6180420"/>
                <a:gridCol w="2600407"/>
              </a:tblGrid>
              <a:tr h="0">
                <a:tc>
                  <a:txBody>
                    <a:bodyPr/>
                    <a:lstStyle/>
                    <a:p>
                      <a:pPr lvl="1" algn="l" fontAlgn="ctr"/>
                      <a:r>
                        <a:rPr lang="en-US" sz="3600" b="0" i="0" u="none" strike="noStrike" dirty="0">
                          <a:solidFill>
                            <a:schemeClr val="bg1"/>
                          </a:solidFill>
                          <a:latin typeface="Calibri" pitchFamily="34" charset="0"/>
                        </a:rPr>
                        <a:t>Categories</a:t>
                      </a:r>
                    </a:p>
                  </a:txBody>
                  <a:tcPr marL="9525" marR="9525" marT="9525" marB="0" anchor="ctr">
                    <a:lnB w="12700" cap="flat" cmpd="sng" algn="ctr">
                      <a:solidFill>
                        <a:schemeClr val="tx1"/>
                      </a:solidFill>
                      <a:prstDash val="solid"/>
                      <a:round/>
                      <a:headEnd type="none" w="med" len="med"/>
                      <a:tailEnd type="none" w="med" len="med"/>
                    </a:lnB>
                    <a:solidFill>
                      <a:srgbClr val="00B050"/>
                    </a:solidFill>
                  </a:tcPr>
                </a:tc>
                <a:tc>
                  <a:txBody>
                    <a:bodyPr/>
                    <a:lstStyle/>
                    <a:p>
                      <a:pPr algn="ctr" fontAlgn="ctr"/>
                      <a:r>
                        <a:rPr lang="en-US" sz="3600" b="0" i="0" u="none" strike="noStrike" dirty="0" smtClean="0">
                          <a:solidFill>
                            <a:schemeClr val="bg1"/>
                          </a:solidFill>
                          <a:latin typeface="Calibri" pitchFamily="34" charset="0"/>
                        </a:rPr>
                        <a:t>Supplier</a:t>
                      </a:r>
                      <a:endParaRPr lang="en-US" sz="3600" b="0" i="0" u="none" strike="noStrike" dirty="0">
                        <a:solidFill>
                          <a:schemeClr val="bg1"/>
                        </a:solidFill>
                        <a:latin typeface="Calibri"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00B050"/>
                    </a:solidFill>
                  </a:tcPr>
                </a:tc>
              </a:tr>
              <a:tr h="377021">
                <a:tc>
                  <a:txBody>
                    <a:bodyPr/>
                    <a:lstStyle/>
                    <a:p>
                      <a:pPr lvl="1" algn="l" fontAlgn="ctr"/>
                      <a:r>
                        <a:rPr lang="en-US" sz="1600" b="1" i="0" u="none" strike="noStrike" dirty="0" smtClean="0">
                          <a:solidFill>
                            <a:schemeClr val="tx1"/>
                          </a:solidFill>
                          <a:latin typeface="Calibri"/>
                        </a:rPr>
                        <a:t>1.  Day-Old </a:t>
                      </a:r>
                      <a:r>
                        <a:rPr lang="en-US" sz="1600" b="1" i="0" u="none" strike="noStrike" dirty="0">
                          <a:solidFill>
                            <a:schemeClr val="tx1"/>
                          </a:solidFill>
                          <a:latin typeface="Calibri"/>
                        </a:rPr>
                        <a:t>Bread, Sliced Sandwich Loaves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l" fontAlgn="ctr"/>
                      <a:r>
                        <a:rPr lang="en-US" sz="1600" b="1" i="0" u="none" strike="noStrike" dirty="0" smtClean="0">
                          <a:solidFill>
                            <a:schemeClr val="tx1"/>
                          </a:solidFill>
                          <a:latin typeface="Calibri" pitchFamily="34" charset="0"/>
                        </a:rPr>
                        <a:t>Flowers </a:t>
                      </a:r>
                      <a:r>
                        <a:rPr lang="en-US" sz="1600" b="1" i="0" u="none" strike="noStrike" dirty="0">
                          <a:solidFill>
                            <a:schemeClr val="tx1"/>
                          </a:solidFill>
                          <a:latin typeface="Calibri" pitchFamily="34" charset="0"/>
                        </a:rPr>
                        <a:t>Bakery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7021">
                <a:tc>
                  <a:txBody>
                    <a:bodyPr/>
                    <a:lstStyle/>
                    <a:p>
                      <a:pPr lvl="1" algn="l" fontAlgn="ctr"/>
                      <a:r>
                        <a:rPr lang="en-US" sz="1600" b="1" i="0" u="none" strike="noStrike" dirty="0" smtClean="0">
                          <a:solidFill>
                            <a:schemeClr val="tx1"/>
                          </a:solidFill>
                          <a:latin typeface="Calibri"/>
                        </a:rPr>
                        <a:t>2.  Fresh </a:t>
                      </a:r>
                      <a:r>
                        <a:rPr lang="en-US" sz="1600" b="1" i="0" u="none" strike="noStrike" dirty="0">
                          <a:solidFill>
                            <a:schemeClr val="tx1"/>
                          </a:solidFill>
                          <a:latin typeface="Calibri"/>
                        </a:rPr>
                        <a:t>Baked Bread, Sliced Sandwich Loaves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l" fontAlgn="ctr"/>
                      <a:r>
                        <a:rPr lang="en-US" sz="1600" b="1" i="0" u="none" strike="noStrike" dirty="0" smtClean="0">
                          <a:solidFill>
                            <a:schemeClr val="tx1"/>
                          </a:solidFill>
                          <a:latin typeface="Calibri" pitchFamily="34" charset="0"/>
                        </a:rPr>
                        <a:t>Earthgrains Bakery</a:t>
                      </a:r>
                      <a:endParaRPr lang="en-US" sz="1600" b="1" i="0" u="none" strike="noStrike" dirty="0">
                        <a:solidFill>
                          <a:schemeClr val="tx1"/>
                        </a:solidFill>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5131">
                <a:tc>
                  <a:txBody>
                    <a:bodyPr/>
                    <a:lstStyle/>
                    <a:p>
                      <a:pPr lvl="1" algn="l" fontAlgn="ctr"/>
                      <a:r>
                        <a:rPr lang="en-US" sz="1600" b="1" i="0" u="none" strike="noStrike" dirty="0" smtClean="0">
                          <a:solidFill>
                            <a:schemeClr val="tx1"/>
                          </a:solidFill>
                          <a:latin typeface="Calibri"/>
                        </a:rPr>
                        <a:t>3.  Buns</a:t>
                      </a:r>
                      <a:r>
                        <a:rPr lang="en-US" sz="1600" b="1" i="0" u="none" strike="noStrike" dirty="0">
                          <a:solidFill>
                            <a:schemeClr val="tx1"/>
                          </a:solidFill>
                          <a:latin typeface="Calibri"/>
                        </a:rPr>
                        <a:t>, Hamburger, Hot Dog (Weiner), Hoagie, Steak, </a:t>
                      </a:r>
                      <a:r>
                        <a:rPr lang="en-US" sz="1600" b="1" i="0" u="none" strike="noStrike" dirty="0" smtClean="0">
                          <a:solidFill>
                            <a:schemeClr val="tx1"/>
                          </a:solidFill>
                          <a:latin typeface="Calibri"/>
                        </a:rPr>
                        <a:t>Sandwich Rounds</a:t>
                      </a:r>
                      <a:r>
                        <a:rPr lang="en-US" sz="1600" b="1" i="0" u="none" strike="noStrike" dirty="0">
                          <a:solidFill>
                            <a:schemeClr val="tx1"/>
                          </a:solidFill>
                          <a:latin typeface="Calibri"/>
                        </a:rPr>
                        <a:t>, </a:t>
                      </a:r>
                      <a:r>
                        <a:rPr lang="en-US" sz="1600" b="1" i="0" u="none" strike="noStrike" dirty="0" smtClean="0">
                          <a:solidFill>
                            <a:schemeClr val="tx1"/>
                          </a:solidFill>
                          <a:latin typeface="Calibri"/>
                        </a:rPr>
                        <a:t> English </a:t>
                      </a:r>
                      <a:r>
                        <a:rPr lang="en-US" sz="1600" b="1" i="0" u="none" strike="noStrike" dirty="0">
                          <a:solidFill>
                            <a:schemeClr val="tx1"/>
                          </a:solidFill>
                          <a:latin typeface="Calibri"/>
                        </a:rPr>
                        <a:t>Split Fork Muffins, Bagels, Croissants, Tortillas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l" fontAlgn="ctr"/>
                      <a:r>
                        <a:rPr lang="en-US" sz="1600" b="1" i="0" u="none" strike="noStrike" dirty="0" smtClean="0">
                          <a:solidFill>
                            <a:schemeClr val="tx1"/>
                          </a:solidFill>
                          <a:latin typeface="Calibri" pitchFamily="34" charset="0"/>
                        </a:rPr>
                        <a:t>Earthgrains Bakery</a:t>
                      </a:r>
                      <a:endParaRPr lang="en-US" sz="1600" b="1" i="0" u="none" strike="noStrike" dirty="0">
                        <a:solidFill>
                          <a:schemeClr val="tx1"/>
                        </a:solidFill>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7021">
                <a:tc>
                  <a:txBody>
                    <a:bodyPr/>
                    <a:lstStyle/>
                    <a:p>
                      <a:pPr lvl="1" algn="l" fontAlgn="ctr"/>
                      <a:r>
                        <a:rPr lang="en-US" sz="1600" b="1" i="0" u="none" strike="noStrike" dirty="0" smtClean="0">
                          <a:solidFill>
                            <a:schemeClr val="tx1"/>
                          </a:solidFill>
                          <a:latin typeface="Calibri"/>
                        </a:rPr>
                        <a:t>4.  Rolls</a:t>
                      </a:r>
                      <a:r>
                        <a:rPr lang="en-US" sz="1600" b="1" i="0" u="none" strike="noStrike" dirty="0">
                          <a:solidFill>
                            <a:schemeClr val="tx1"/>
                          </a:solidFill>
                          <a:latin typeface="Calibri"/>
                        </a:rPr>
                        <a:t>, Sandwich Type, Sub, Cuban, French, Sliced and Unsliced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l" fontAlgn="ctr"/>
                      <a:r>
                        <a:rPr lang="en-US" sz="1600" b="1" i="0" u="none" strike="noStrike" dirty="0" smtClean="0">
                          <a:solidFill>
                            <a:schemeClr val="tx1"/>
                          </a:solidFill>
                          <a:latin typeface="Calibri" pitchFamily="34" charset="0"/>
                        </a:rPr>
                        <a:t>Earthgrains Bakery</a:t>
                      </a:r>
                      <a:endParaRPr lang="en-US" sz="1600" b="1" i="0" u="none" strike="noStrike" dirty="0">
                        <a:solidFill>
                          <a:schemeClr val="tx1"/>
                        </a:solidFill>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7021">
                <a:tc>
                  <a:txBody>
                    <a:bodyPr/>
                    <a:lstStyle/>
                    <a:p>
                      <a:pPr lvl="1" algn="l" fontAlgn="ctr"/>
                      <a:r>
                        <a:rPr lang="en-US" sz="1600" b="1" i="0" u="none" strike="noStrike" dirty="0" smtClean="0">
                          <a:solidFill>
                            <a:schemeClr val="tx1"/>
                          </a:solidFill>
                          <a:latin typeface="Calibri"/>
                        </a:rPr>
                        <a:t>5.  Rolls</a:t>
                      </a:r>
                      <a:r>
                        <a:rPr lang="en-US" sz="1600" b="1" i="0" u="none" strike="noStrike" dirty="0">
                          <a:solidFill>
                            <a:schemeClr val="tx1"/>
                          </a:solidFill>
                          <a:latin typeface="Calibri"/>
                        </a:rPr>
                        <a:t>, Dinner Type, Sheeted, Non-Sliced, including Brown 'n Serve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l" fontAlgn="ctr"/>
                      <a:r>
                        <a:rPr lang="en-US" sz="1600" b="1" i="0" u="none" strike="noStrike" dirty="0" smtClean="0">
                          <a:solidFill>
                            <a:schemeClr val="tx1"/>
                          </a:solidFill>
                          <a:latin typeface="Calibri" pitchFamily="34" charset="0"/>
                        </a:rPr>
                        <a:t>Earthgrains Bakery</a:t>
                      </a:r>
                      <a:endParaRPr lang="en-US" sz="1600" b="1" i="0" u="none" strike="noStrike" dirty="0">
                        <a:solidFill>
                          <a:schemeClr val="tx1"/>
                        </a:solidFill>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7021">
                <a:tc>
                  <a:txBody>
                    <a:bodyPr/>
                    <a:lstStyle/>
                    <a:p>
                      <a:pPr lvl="1" algn="l" fontAlgn="ctr"/>
                      <a:r>
                        <a:rPr lang="en-US" sz="1600" b="1" i="0" u="none" strike="noStrike" dirty="0" smtClean="0">
                          <a:solidFill>
                            <a:schemeClr val="tx1"/>
                          </a:solidFill>
                          <a:latin typeface="Calibri"/>
                        </a:rPr>
                        <a:t>6.  Cakes</a:t>
                      </a:r>
                      <a:r>
                        <a:rPr lang="en-US" sz="1600" b="1" i="0" u="none" strike="noStrike" dirty="0">
                          <a:solidFill>
                            <a:schemeClr val="tx1"/>
                          </a:solidFill>
                          <a:latin typeface="Calibri"/>
                        </a:rPr>
                        <a:t>, Snack Cakes, Honey Buns, Donuts,  Sweet Rolls, Pies, and Pastries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tx1"/>
                          </a:solidFill>
                          <a:latin typeface="Calibri" pitchFamily="34" charset="0"/>
                        </a:rPr>
                        <a:t>Flowers Bakery</a:t>
                      </a:r>
                      <a:endParaRPr lang="en-US" sz="1600" b="1" i="0" u="none" strike="noStrike" dirty="0">
                        <a:solidFill>
                          <a:schemeClr val="tx1"/>
                        </a:solidFill>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518616" y="968991"/>
            <a:ext cx="4796334" cy="1631216"/>
          </a:xfrm>
          <a:prstGeom prst="rect">
            <a:avLst/>
          </a:prstGeom>
          <a:noFill/>
        </p:spPr>
        <p:txBody>
          <a:bodyPr wrap="square" rtlCol="0">
            <a:spAutoFit/>
          </a:bodyPr>
          <a:lstStyle/>
          <a:p>
            <a:pPr>
              <a:buFont typeface="Wingdings" pitchFamily="2" charset="2"/>
              <a:buChar char="§"/>
            </a:pPr>
            <a:r>
              <a:rPr lang="en-US" sz="2000" b="0" dirty="0" smtClean="0">
                <a:solidFill>
                  <a:schemeClr val="tx1"/>
                </a:solidFill>
              </a:rPr>
              <a:t> Two Suppliers</a:t>
            </a:r>
          </a:p>
          <a:p>
            <a:pPr>
              <a:buFont typeface="Wingdings" pitchFamily="2" charset="2"/>
              <a:buChar char="§"/>
            </a:pPr>
            <a:r>
              <a:rPr lang="en-US" sz="2000" b="0" dirty="0" smtClean="0">
                <a:solidFill>
                  <a:schemeClr val="tx1"/>
                </a:solidFill>
              </a:rPr>
              <a:t> Awarded by Categories, Not Regions</a:t>
            </a:r>
          </a:p>
          <a:p>
            <a:pPr>
              <a:buFont typeface="Wingdings" pitchFamily="2" charset="2"/>
              <a:buChar char="§"/>
            </a:pPr>
            <a:r>
              <a:rPr lang="en-US" sz="2000" b="0" dirty="0" smtClean="0">
                <a:solidFill>
                  <a:schemeClr val="tx1"/>
                </a:solidFill>
              </a:rPr>
              <a:t> Both Suppliers Deliver Statewide</a:t>
            </a:r>
          </a:p>
          <a:p>
            <a:pPr>
              <a:buFont typeface="Wingdings" pitchFamily="2" charset="2"/>
              <a:buChar char="§"/>
            </a:pPr>
            <a:r>
              <a:rPr lang="en-US" sz="2000" b="0" dirty="0" smtClean="0">
                <a:solidFill>
                  <a:schemeClr val="tx1"/>
                </a:solidFill>
              </a:rPr>
              <a:t> Easy Ordering Process</a:t>
            </a:r>
          </a:p>
          <a:p>
            <a:pPr>
              <a:buFont typeface="Wingdings" pitchFamily="2" charset="2"/>
              <a:buChar char="§"/>
            </a:pPr>
            <a:r>
              <a:rPr lang="en-US" sz="2000" b="0" dirty="0" smtClean="0">
                <a:solidFill>
                  <a:schemeClr val="tx1"/>
                </a:solidFill>
              </a:rPr>
              <a:t>Go-Live Date is June 1, 2013</a:t>
            </a:r>
            <a:endParaRPr lang="en-US" dirty="0">
              <a:solidFill>
                <a:srgbClr val="00B050"/>
              </a:solidFill>
            </a:endParaRPr>
          </a:p>
        </p:txBody>
      </p:sp>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59" y="681145"/>
            <a:ext cx="6004809" cy="535007"/>
          </a:xfrm>
        </p:spPr>
        <p:txBody>
          <a:bodyPr/>
          <a:lstStyle/>
          <a:p>
            <a:r>
              <a:rPr lang="en-US" dirty="0" smtClean="0">
                <a:solidFill>
                  <a:srgbClr val="C00000"/>
                </a:solidFill>
              </a:rPr>
              <a:t>DOAS Contact Information</a:t>
            </a:r>
            <a:br>
              <a:rPr lang="en-US" dirty="0" smtClean="0">
                <a:solidFill>
                  <a:srgbClr val="C00000"/>
                </a:solidFill>
              </a:rPr>
            </a:br>
            <a:endParaRPr lang="en-US" dirty="0">
              <a:solidFill>
                <a:srgbClr val="C00000"/>
              </a:solidFill>
            </a:endParaRPr>
          </a:p>
        </p:txBody>
      </p:sp>
      <p:sp>
        <p:nvSpPr>
          <p:cNvPr id="5" name="Content Placeholder 4"/>
          <p:cNvSpPr>
            <a:spLocks noGrp="1"/>
          </p:cNvSpPr>
          <p:nvPr>
            <p:ph idx="1"/>
          </p:nvPr>
        </p:nvSpPr>
        <p:spPr>
          <a:xfrm>
            <a:off x="175374" y="936100"/>
            <a:ext cx="2942730" cy="2703212"/>
          </a:xfrm>
        </p:spPr>
        <p:txBody>
          <a:bodyPr/>
          <a:lstStyle/>
          <a:p>
            <a:pPr>
              <a:buNone/>
            </a:pPr>
            <a:r>
              <a:rPr lang="en-US" sz="1600" i="1" dirty="0" smtClean="0">
                <a:solidFill>
                  <a:schemeClr val="tx1"/>
                </a:solidFill>
              </a:rPr>
              <a:t>Andy Penick</a:t>
            </a:r>
            <a:r>
              <a:rPr lang="en-US" sz="1600" b="0" i="1" dirty="0" smtClean="0">
                <a:solidFill>
                  <a:schemeClr val="tx1"/>
                </a:solidFill>
              </a:rPr>
              <a:t>, GCPA, MBA </a:t>
            </a:r>
          </a:p>
          <a:p>
            <a:pPr>
              <a:buNone/>
            </a:pPr>
            <a:r>
              <a:rPr lang="en-US" sz="1400" b="0" dirty="0" smtClean="0">
                <a:solidFill>
                  <a:schemeClr val="tx1"/>
                </a:solidFill>
              </a:rPr>
              <a:t>Associate Category Manager</a:t>
            </a:r>
          </a:p>
          <a:p>
            <a:pPr>
              <a:buNone/>
            </a:pPr>
            <a:r>
              <a:rPr lang="en-US" sz="1400" b="0" dirty="0" smtClean="0">
                <a:solidFill>
                  <a:schemeClr val="tx1"/>
                </a:solidFill>
              </a:rPr>
              <a:t>DOAS State Purchasing Division</a:t>
            </a:r>
          </a:p>
          <a:p>
            <a:pPr>
              <a:buNone/>
            </a:pPr>
            <a:r>
              <a:rPr lang="en-US" sz="1400" b="0" dirty="0" smtClean="0">
                <a:solidFill>
                  <a:schemeClr val="tx1"/>
                </a:solidFill>
              </a:rPr>
              <a:t>Phone: (404) 656-0379</a:t>
            </a:r>
          </a:p>
          <a:p>
            <a:pPr>
              <a:buNone/>
            </a:pPr>
            <a:r>
              <a:rPr lang="en-US" sz="1400" b="0" dirty="0" smtClean="0">
                <a:solidFill>
                  <a:schemeClr val="tx1"/>
                </a:solidFill>
              </a:rPr>
              <a:t>Fax: (770) 344-5196</a:t>
            </a:r>
          </a:p>
          <a:p>
            <a:pPr>
              <a:buNone/>
            </a:pPr>
            <a:r>
              <a:rPr lang="en-US" sz="1400" u="sng" dirty="0" smtClean="0">
                <a:solidFill>
                  <a:schemeClr val="tx1"/>
                </a:solidFill>
                <a:hlinkClick r:id="rId2"/>
              </a:rPr>
              <a:t>andy.penick@doas.ga.gov</a:t>
            </a:r>
            <a:endParaRPr lang="en-US" sz="1400" u="sng" dirty="0" smtClean="0">
              <a:solidFill>
                <a:schemeClr val="tx1"/>
              </a:solidFill>
            </a:endParaRPr>
          </a:p>
          <a:p>
            <a:pPr>
              <a:buNone/>
            </a:pPr>
            <a:r>
              <a:rPr lang="en-US" sz="1400" u="sng" dirty="0" smtClean="0">
                <a:solidFill>
                  <a:schemeClr val="tx1"/>
                </a:solidFill>
                <a:hlinkClick r:id="rId3"/>
              </a:rPr>
              <a:t>www.doas.ga.gov</a:t>
            </a:r>
            <a:endParaRPr lang="en-US" sz="1400" u="sng" dirty="0" smtClean="0">
              <a:solidFill>
                <a:schemeClr val="tx1"/>
              </a:solidFill>
            </a:endParaRPr>
          </a:p>
          <a:p>
            <a:pPr>
              <a:buNone/>
            </a:pPr>
            <a:r>
              <a:rPr lang="en-US" sz="1400" b="0" dirty="0" smtClean="0">
                <a:solidFill>
                  <a:schemeClr val="tx1"/>
                </a:solidFill>
              </a:rPr>
              <a:t>200 Piedmont Avenue S.E. </a:t>
            </a:r>
          </a:p>
          <a:p>
            <a:pPr>
              <a:buNone/>
            </a:pPr>
            <a:r>
              <a:rPr lang="en-US" sz="1400" b="0" dirty="0" smtClean="0">
                <a:solidFill>
                  <a:schemeClr val="tx1"/>
                </a:solidFill>
              </a:rPr>
              <a:t>Suite 1308, West Tower </a:t>
            </a:r>
          </a:p>
          <a:p>
            <a:pPr>
              <a:buNone/>
            </a:pPr>
            <a:r>
              <a:rPr lang="en-US" sz="1400" b="0" dirty="0" smtClean="0">
                <a:solidFill>
                  <a:schemeClr val="tx1"/>
                </a:solidFill>
              </a:rPr>
              <a:t>Atlanta, Georgia 30334-9010</a:t>
            </a:r>
            <a:endParaRPr lang="en-US" sz="1400" dirty="0" smtClean="0">
              <a:solidFill>
                <a:schemeClr val="tx1"/>
              </a:solidFill>
            </a:endParaRPr>
          </a:p>
          <a:p>
            <a:pPr>
              <a:buNone/>
            </a:pPr>
            <a:endParaRPr lang="en-US" sz="1400" u="sng" dirty="0" smtClean="0">
              <a:solidFill>
                <a:schemeClr val="tx1"/>
              </a:solidFill>
            </a:endParaRPr>
          </a:p>
          <a:p>
            <a:endParaRPr lang="en-US" dirty="0"/>
          </a:p>
        </p:txBody>
      </p:sp>
      <p:sp>
        <p:nvSpPr>
          <p:cNvPr id="4" name="Title 1"/>
          <p:cNvSpPr txBox="1">
            <a:spLocks/>
          </p:cNvSpPr>
          <p:nvPr/>
        </p:nvSpPr>
        <p:spPr bwMode="auto">
          <a:xfrm>
            <a:off x="2866054" y="2331933"/>
            <a:ext cx="6122498" cy="5350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C00000"/>
                </a:solidFill>
                <a:effectLst/>
                <a:uLnTx/>
                <a:uFillTx/>
                <a:latin typeface="+mj-lt"/>
                <a:ea typeface="+mj-ea"/>
                <a:cs typeface="+mj-cs"/>
              </a:rPr>
              <a:t>Supplier’s Contact Information</a:t>
            </a:r>
            <a:endParaRPr kumimoji="0" lang="en-US" sz="3200" b="1" i="0" u="none" strike="noStrike" kern="0" cap="none" spc="0" normalizeH="0" baseline="0" noProof="0" dirty="0">
              <a:ln>
                <a:noFill/>
              </a:ln>
              <a:solidFill>
                <a:srgbClr val="C00000"/>
              </a:solidFill>
              <a:effectLst/>
              <a:uLnTx/>
              <a:uFillTx/>
              <a:latin typeface="+mj-lt"/>
              <a:ea typeface="+mj-ea"/>
              <a:cs typeface="+mj-cs"/>
            </a:endParaRPr>
          </a:p>
        </p:txBody>
      </p:sp>
      <p:sp>
        <p:nvSpPr>
          <p:cNvPr id="6" name="Rectangle 5"/>
          <p:cNvSpPr/>
          <p:nvPr/>
        </p:nvSpPr>
        <p:spPr>
          <a:xfrm>
            <a:off x="3291840" y="1391442"/>
            <a:ext cx="4572000" cy="276999"/>
          </a:xfrm>
          <a:prstGeom prst="rect">
            <a:avLst/>
          </a:prstGeom>
        </p:spPr>
        <p:txBody>
          <a:bodyPr>
            <a:spAutoFit/>
          </a:bodyPr>
          <a:lstStyle/>
          <a:p>
            <a:r>
              <a:rPr lang="en-US" sz="1200" b="0" dirty="0" smtClean="0">
                <a:solidFill>
                  <a:schemeClr val="tx1"/>
                </a:solidFill>
              </a:rPr>
              <a:t>	</a:t>
            </a:r>
          </a:p>
        </p:txBody>
      </p:sp>
      <p:sp>
        <p:nvSpPr>
          <p:cNvPr id="7" name="TextBox 6"/>
          <p:cNvSpPr txBox="1"/>
          <p:nvPr/>
        </p:nvSpPr>
        <p:spPr>
          <a:xfrm>
            <a:off x="2971800" y="2871216"/>
            <a:ext cx="2724912" cy="2646878"/>
          </a:xfrm>
          <a:prstGeom prst="rect">
            <a:avLst/>
          </a:prstGeom>
          <a:noFill/>
        </p:spPr>
        <p:txBody>
          <a:bodyPr wrap="square" rtlCol="0">
            <a:spAutoFit/>
          </a:bodyPr>
          <a:lstStyle/>
          <a:p>
            <a:r>
              <a:rPr lang="en-US" sz="1600" dirty="0" smtClean="0">
                <a:solidFill>
                  <a:schemeClr val="tx1"/>
                </a:solidFill>
                <a:latin typeface="+mn-lt"/>
                <a:cs typeface="Arial" pitchFamily="34" charset="0"/>
              </a:rPr>
              <a:t>Steve Archer </a:t>
            </a:r>
          </a:p>
          <a:p>
            <a:r>
              <a:rPr lang="en-US" sz="1400" b="0" dirty="0" smtClean="0">
                <a:solidFill>
                  <a:schemeClr val="tx1"/>
                </a:solidFill>
                <a:latin typeface="+mn-lt"/>
                <a:cs typeface="Arial" pitchFamily="34" charset="0"/>
              </a:rPr>
              <a:t>Director Retail Sales </a:t>
            </a:r>
          </a:p>
          <a:p>
            <a:r>
              <a:rPr lang="en-US" sz="1400" b="0" dirty="0" smtClean="0">
                <a:solidFill>
                  <a:schemeClr val="tx1"/>
                </a:solidFill>
                <a:latin typeface="+mn-lt"/>
                <a:cs typeface="Arial" pitchFamily="34" charset="0"/>
              </a:rPr>
              <a:t>Flowers Baking Co. of Villa Rica</a:t>
            </a:r>
          </a:p>
          <a:p>
            <a:r>
              <a:rPr lang="en-US" sz="1400" b="0" dirty="0" smtClean="0">
                <a:solidFill>
                  <a:schemeClr val="tx1"/>
                </a:solidFill>
                <a:latin typeface="+mn-lt"/>
                <a:cs typeface="Arial" pitchFamily="34" charset="0"/>
              </a:rPr>
              <a:t>Cell Ph: (404) 275-8558 </a:t>
            </a:r>
          </a:p>
          <a:p>
            <a:r>
              <a:rPr lang="en-US" sz="1400" b="0" dirty="0" smtClean="0">
                <a:solidFill>
                  <a:schemeClr val="tx1"/>
                </a:solidFill>
                <a:latin typeface="+mn-lt"/>
                <a:cs typeface="Arial" pitchFamily="34" charset="0"/>
              </a:rPr>
              <a:t>Office: (770) 459-2883 ext 498 </a:t>
            </a:r>
          </a:p>
          <a:p>
            <a:r>
              <a:rPr lang="en-US" sz="1400" b="0" dirty="0" smtClean="0">
                <a:solidFill>
                  <a:schemeClr val="tx1"/>
                </a:solidFill>
                <a:latin typeface="+mn-lt"/>
                <a:cs typeface="Arial" pitchFamily="34" charset="0"/>
              </a:rPr>
              <a:t>Fax: (770) 459-1161 </a:t>
            </a:r>
          </a:p>
          <a:p>
            <a:r>
              <a:rPr lang="en-US" sz="1400" b="0" dirty="0" smtClean="0">
                <a:solidFill>
                  <a:schemeClr val="tx1"/>
                </a:solidFill>
                <a:latin typeface="+mn-lt"/>
                <a:cs typeface="Arial" pitchFamily="34" charset="0"/>
              </a:rPr>
              <a:t>After 5:30pm: (800) 822-4634 </a:t>
            </a:r>
          </a:p>
          <a:p>
            <a:r>
              <a:rPr lang="en-US" sz="1400" b="0" dirty="0" smtClean="0">
                <a:solidFill>
                  <a:schemeClr val="tx1"/>
                </a:solidFill>
                <a:latin typeface="+mn-lt"/>
              </a:rPr>
              <a:t>134 Doyle McCain Drive </a:t>
            </a:r>
          </a:p>
          <a:p>
            <a:r>
              <a:rPr lang="en-US" sz="1400" b="0" dirty="0" smtClean="0">
                <a:solidFill>
                  <a:schemeClr val="tx1"/>
                </a:solidFill>
                <a:latin typeface="+mn-lt"/>
              </a:rPr>
              <a:t>Villa Rica, GA 30180 	</a:t>
            </a:r>
          </a:p>
          <a:p>
            <a:r>
              <a:rPr lang="en-US" sz="1400" b="0" dirty="0" smtClean="0">
                <a:solidFill>
                  <a:schemeClr val="tx1"/>
                </a:solidFill>
                <a:latin typeface="+mn-lt"/>
              </a:rPr>
              <a:t>	</a:t>
            </a:r>
          </a:p>
          <a:p>
            <a:endParaRPr lang="en-US" b="0" dirty="0">
              <a:solidFill>
                <a:schemeClr val="tx1"/>
              </a:solidFill>
              <a:latin typeface="+mn-lt"/>
            </a:endParaRPr>
          </a:p>
        </p:txBody>
      </p:sp>
      <p:sp>
        <p:nvSpPr>
          <p:cNvPr id="8" name="TextBox 7"/>
          <p:cNvSpPr txBox="1"/>
          <p:nvPr/>
        </p:nvSpPr>
        <p:spPr>
          <a:xfrm>
            <a:off x="5888736" y="2852929"/>
            <a:ext cx="3090672" cy="3970318"/>
          </a:xfrm>
          <a:prstGeom prst="rect">
            <a:avLst/>
          </a:prstGeom>
          <a:noFill/>
        </p:spPr>
        <p:txBody>
          <a:bodyPr wrap="square" rtlCol="0">
            <a:spAutoFit/>
          </a:bodyPr>
          <a:lstStyle/>
          <a:p>
            <a:r>
              <a:rPr lang="en-US" sz="1600" i="1" dirty="0" smtClean="0">
                <a:solidFill>
                  <a:schemeClr val="tx1"/>
                </a:solidFill>
                <a:latin typeface="+mn-lt"/>
              </a:rPr>
              <a:t>Shivhan Daniels </a:t>
            </a:r>
          </a:p>
          <a:p>
            <a:r>
              <a:rPr lang="en-US" sz="1400" b="0" dirty="0" smtClean="0">
                <a:solidFill>
                  <a:schemeClr val="tx1"/>
                </a:solidFill>
                <a:latin typeface="+mn-lt"/>
              </a:rPr>
              <a:t>Earthgrains Baking Companies, Inc. </a:t>
            </a:r>
          </a:p>
          <a:p>
            <a:r>
              <a:rPr lang="en-US" sz="1400" b="0" dirty="0" smtClean="0">
                <a:solidFill>
                  <a:schemeClr val="tx1"/>
                </a:solidFill>
                <a:latin typeface="+mn-lt"/>
              </a:rPr>
              <a:t>Account Manager, Georgia </a:t>
            </a:r>
          </a:p>
          <a:p>
            <a:r>
              <a:rPr lang="en-US" sz="1400" b="0" dirty="0" smtClean="0">
                <a:solidFill>
                  <a:schemeClr val="tx1"/>
                </a:solidFill>
                <a:latin typeface="+mn-lt"/>
              </a:rPr>
              <a:t>Cell Ph: (404) 574-3967 </a:t>
            </a:r>
          </a:p>
          <a:p>
            <a:r>
              <a:rPr lang="en-US" sz="1400" b="0" dirty="0" smtClean="0">
                <a:solidFill>
                  <a:schemeClr val="tx1"/>
                </a:solidFill>
                <a:latin typeface="+mn-lt"/>
              </a:rPr>
              <a:t>Fax: (404) 244-4464 </a:t>
            </a:r>
          </a:p>
          <a:p>
            <a:r>
              <a:rPr lang="en-US" sz="1400" b="0" dirty="0" smtClean="0">
                <a:solidFill>
                  <a:schemeClr val="tx1"/>
                </a:solidFill>
                <a:latin typeface="+mn-lt"/>
              </a:rPr>
              <a:t>Email: </a:t>
            </a:r>
            <a:r>
              <a:rPr lang="en-US" sz="1400" b="0" dirty="0" smtClean="0">
                <a:solidFill>
                  <a:schemeClr val="tx1"/>
                </a:solidFill>
                <a:latin typeface="+mn-lt"/>
                <a:hlinkClick r:id="rId4"/>
              </a:rPr>
              <a:t>SDaniels@sl.bbumail.com</a:t>
            </a:r>
            <a:endParaRPr lang="en-US" sz="1400" b="0" dirty="0" smtClean="0">
              <a:solidFill>
                <a:schemeClr val="tx1"/>
              </a:solidFill>
              <a:latin typeface="+mn-lt"/>
            </a:endParaRPr>
          </a:p>
          <a:p>
            <a:r>
              <a:rPr lang="en-US" sz="1400" b="0" dirty="0" smtClean="0">
                <a:solidFill>
                  <a:schemeClr val="tx1"/>
                </a:solidFill>
                <a:latin typeface="+mn-lt"/>
              </a:rPr>
              <a:t>3310 Panthersville Rd </a:t>
            </a:r>
          </a:p>
          <a:p>
            <a:r>
              <a:rPr lang="en-US" sz="1400" b="0" dirty="0" smtClean="0">
                <a:solidFill>
                  <a:schemeClr val="tx1"/>
                </a:solidFill>
                <a:latin typeface="+mn-lt"/>
              </a:rPr>
              <a:t>Decatur, GA 30034 </a:t>
            </a:r>
          </a:p>
          <a:p>
            <a:endParaRPr lang="en-US" sz="1400" b="0" dirty="0" smtClean="0">
              <a:solidFill>
                <a:schemeClr val="tx1"/>
              </a:solidFill>
              <a:latin typeface="+mn-lt"/>
            </a:endParaRPr>
          </a:p>
          <a:p>
            <a:r>
              <a:rPr lang="en-US" sz="1600" i="1" dirty="0" smtClean="0">
                <a:solidFill>
                  <a:schemeClr val="tx1"/>
                </a:solidFill>
                <a:latin typeface="+mn-lt"/>
              </a:rPr>
              <a:t>Angie Bell</a:t>
            </a:r>
            <a:r>
              <a:rPr lang="en-US" sz="1400" b="0" dirty="0" smtClean="0">
                <a:solidFill>
                  <a:schemeClr val="tx1"/>
                </a:solidFill>
                <a:latin typeface="+mn-lt"/>
              </a:rPr>
              <a:t> </a:t>
            </a:r>
          </a:p>
          <a:p>
            <a:r>
              <a:rPr lang="en-US" sz="1400" b="0" dirty="0" smtClean="0">
                <a:solidFill>
                  <a:schemeClr val="tx1"/>
                </a:solidFill>
              </a:rPr>
              <a:t>Earthgrains Baking Companies, Inc. </a:t>
            </a:r>
          </a:p>
          <a:p>
            <a:r>
              <a:rPr lang="en-US" sz="1400" b="0" dirty="0" smtClean="0">
                <a:solidFill>
                  <a:schemeClr val="tx1"/>
                </a:solidFill>
                <a:latin typeface="+mn-lt"/>
              </a:rPr>
              <a:t>Office Ph: (404) 244-4506 </a:t>
            </a:r>
          </a:p>
          <a:p>
            <a:r>
              <a:rPr lang="en-US" sz="1400" b="0" dirty="0" smtClean="0">
                <a:solidFill>
                  <a:schemeClr val="tx1"/>
                </a:solidFill>
              </a:rPr>
              <a:t>Fax: (404) 244-4464 </a:t>
            </a:r>
          </a:p>
          <a:p>
            <a:r>
              <a:rPr lang="en-US" sz="1400" b="0" dirty="0" smtClean="0">
                <a:solidFill>
                  <a:schemeClr val="tx1"/>
                </a:solidFill>
                <a:latin typeface="+mn-lt"/>
              </a:rPr>
              <a:t>Email: </a:t>
            </a:r>
            <a:r>
              <a:rPr lang="en-US" sz="1400" b="0" dirty="0" smtClean="0">
                <a:solidFill>
                  <a:schemeClr val="tx1"/>
                </a:solidFill>
                <a:latin typeface="+mn-lt"/>
                <a:hlinkClick r:id="rId5"/>
              </a:rPr>
              <a:t>Abell@sl.bbumail.com</a:t>
            </a:r>
            <a:endParaRPr lang="en-US" sz="1400" b="0" dirty="0" smtClean="0">
              <a:solidFill>
                <a:schemeClr val="tx1"/>
              </a:solidFill>
              <a:latin typeface="+mn-lt"/>
            </a:endParaRPr>
          </a:p>
          <a:p>
            <a:r>
              <a:rPr lang="en-US" sz="1400" b="0" dirty="0" smtClean="0">
                <a:solidFill>
                  <a:schemeClr val="tx1"/>
                </a:solidFill>
                <a:latin typeface="+mn-lt"/>
              </a:rPr>
              <a:t>3310 Panthersville Rd </a:t>
            </a:r>
          </a:p>
          <a:p>
            <a:r>
              <a:rPr lang="en-US" sz="1400" b="0" dirty="0" smtClean="0">
                <a:solidFill>
                  <a:schemeClr val="tx1"/>
                </a:solidFill>
                <a:latin typeface="+mn-lt"/>
              </a:rPr>
              <a:t>Decatur, GA 30034	</a:t>
            </a:r>
          </a:p>
          <a:p>
            <a:endParaRPr lang="en-US" dirty="0"/>
          </a:p>
        </p:txBody>
      </p:sp>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5366" y="439369"/>
            <a:ext cx="4404539" cy="584775"/>
          </a:xfrm>
          <a:prstGeom prst="rect">
            <a:avLst/>
          </a:prstGeom>
        </p:spPr>
        <p:txBody>
          <a:bodyPr wrap="none">
            <a:spAutoFit/>
          </a:bodyPr>
          <a:lstStyle/>
          <a:p>
            <a:r>
              <a:rPr lang="en-US" sz="3200" dirty="0" smtClean="0">
                <a:solidFill>
                  <a:srgbClr val="C00000"/>
                </a:solidFill>
              </a:rPr>
              <a:t>Questions &amp; Answers</a:t>
            </a:r>
            <a:endParaRPr lang="en-US" sz="3200" dirty="0">
              <a:solidFill>
                <a:srgbClr val="C00000"/>
              </a:solidFill>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69780"/>
            <a:ext cx="5047487" cy="1077218"/>
          </a:xfrm>
          <a:prstGeom prst="rect">
            <a:avLst/>
          </a:prstGeom>
        </p:spPr>
        <p:txBody>
          <a:bodyPr wrap="square">
            <a:spAutoFit/>
          </a:bodyPr>
          <a:lstStyle/>
          <a:p>
            <a:r>
              <a:rPr lang="en-US" sz="3200" dirty="0" smtClean="0">
                <a:solidFill>
                  <a:srgbClr val="C00000"/>
                </a:solidFill>
              </a:rPr>
              <a:t>Welcome &amp; Introductions</a:t>
            </a:r>
            <a:endParaRPr lang="en-US" sz="3200" dirty="0">
              <a:solidFill>
                <a:srgbClr val="C00000"/>
              </a:solidFill>
            </a:endParaRPr>
          </a:p>
        </p:txBody>
      </p:sp>
      <p:sp>
        <p:nvSpPr>
          <p:cNvPr id="5" name="TextBox 4"/>
          <p:cNvSpPr txBox="1"/>
          <p:nvPr/>
        </p:nvSpPr>
        <p:spPr>
          <a:xfrm>
            <a:off x="1137630" y="1497501"/>
            <a:ext cx="5911461" cy="4662815"/>
          </a:xfrm>
          <a:prstGeom prst="rect">
            <a:avLst/>
          </a:prstGeom>
          <a:noFill/>
        </p:spPr>
        <p:txBody>
          <a:bodyPr wrap="square" rtlCol="0">
            <a:spAutoFit/>
          </a:bodyPr>
          <a:lstStyle/>
          <a:p>
            <a:pPr marL="342900" indent="-342900">
              <a:buFont typeface="Arial" pitchFamily="34" charset="0"/>
              <a:buChar char="•"/>
            </a:pPr>
            <a:endParaRPr lang="en-US" sz="1700" b="0" dirty="0" smtClean="0">
              <a:solidFill>
                <a:schemeClr val="bg2">
                  <a:lumMod val="75000"/>
                </a:schemeClr>
              </a:solidFill>
            </a:endParaRPr>
          </a:p>
          <a:p>
            <a:r>
              <a:rPr lang="en-US" sz="1800" b="0" dirty="0" smtClean="0">
                <a:solidFill>
                  <a:srgbClr val="C00000"/>
                </a:solidFill>
              </a:rPr>
              <a:t>Andy Penick, GCPA, MBA</a:t>
            </a:r>
          </a:p>
          <a:p>
            <a:r>
              <a:rPr lang="en-US" sz="1600" b="0" dirty="0" smtClean="0">
                <a:solidFill>
                  <a:srgbClr val="00B050"/>
                </a:solidFill>
              </a:rPr>
              <a:t>DOAS Contract Manager</a:t>
            </a:r>
          </a:p>
          <a:p>
            <a:r>
              <a:rPr lang="en-US" sz="1600" b="0" dirty="0" smtClean="0">
                <a:solidFill>
                  <a:srgbClr val="00B050"/>
                </a:solidFill>
              </a:rPr>
              <a:t>Associate Category Manager</a:t>
            </a:r>
          </a:p>
          <a:p>
            <a:r>
              <a:rPr lang="en-US" sz="1600" b="0" dirty="0" smtClean="0">
                <a:solidFill>
                  <a:srgbClr val="00B050"/>
                </a:solidFill>
              </a:rPr>
              <a:t>State Purchasing Division</a:t>
            </a:r>
          </a:p>
          <a:p>
            <a:endParaRPr lang="en-US" sz="1600" b="0" dirty="0" smtClean="0">
              <a:solidFill>
                <a:schemeClr val="accent2">
                  <a:lumMod val="50000"/>
                </a:schemeClr>
              </a:solidFill>
            </a:endParaRPr>
          </a:p>
          <a:p>
            <a:r>
              <a:rPr lang="en-US" sz="1800" b="0" dirty="0" smtClean="0">
                <a:solidFill>
                  <a:srgbClr val="C00000"/>
                </a:solidFill>
              </a:rPr>
              <a:t>Dr. Carl A. Hall, PhD, JD, MBA, C.P.M., CPPB, GCPA </a:t>
            </a:r>
          </a:p>
          <a:p>
            <a:r>
              <a:rPr lang="en-US" sz="1600" b="0" dirty="0" smtClean="0">
                <a:solidFill>
                  <a:srgbClr val="00B050"/>
                </a:solidFill>
              </a:rPr>
              <a:t>Category Manager</a:t>
            </a:r>
          </a:p>
          <a:p>
            <a:r>
              <a:rPr lang="en-US" sz="1600" b="0" dirty="0" smtClean="0">
                <a:solidFill>
                  <a:srgbClr val="00B050"/>
                </a:solidFill>
              </a:rPr>
              <a:t>State Purchasing Division</a:t>
            </a:r>
          </a:p>
          <a:p>
            <a:endParaRPr lang="en-US" sz="1600" b="0" dirty="0" smtClean="0">
              <a:solidFill>
                <a:schemeClr val="accent2">
                  <a:lumMod val="50000"/>
                </a:schemeClr>
              </a:solidFill>
            </a:endParaRPr>
          </a:p>
          <a:p>
            <a:r>
              <a:rPr lang="en-US" sz="1800" b="0" dirty="0" smtClean="0">
                <a:solidFill>
                  <a:srgbClr val="C00000"/>
                </a:solidFill>
              </a:rPr>
              <a:t>Steve Archer</a:t>
            </a:r>
            <a:r>
              <a:rPr lang="en-US" sz="1600" b="0" dirty="0" smtClean="0">
                <a:solidFill>
                  <a:schemeClr val="accent2">
                    <a:lumMod val="50000"/>
                  </a:schemeClr>
                </a:solidFill>
              </a:rPr>
              <a:t/>
            </a:r>
            <a:br>
              <a:rPr lang="en-US" sz="1600" b="0" dirty="0" smtClean="0">
                <a:solidFill>
                  <a:schemeClr val="accent2">
                    <a:lumMod val="50000"/>
                  </a:schemeClr>
                </a:solidFill>
              </a:rPr>
            </a:br>
            <a:r>
              <a:rPr lang="en-US" sz="1600" b="0" dirty="0" smtClean="0">
                <a:solidFill>
                  <a:srgbClr val="00B050"/>
                </a:solidFill>
              </a:rPr>
              <a:t>Director of Retail Sales</a:t>
            </a:r>
          </a:p>
          <a:p>
            <a:r>
              <a:rPr lang="en-US" sz="1600" b="0" dirty="0" smtClean="0">
                <a:solidFill>
                  <a:srgbClr val="00B050"/>
                </a:solidFill>
              </a:rPr>
              <a:t>Flowers Baking Co. of Villa Rica, LLC</a:t>
            </a:r>
          </a:p>
          <a:p>
            <a:endParaRPr lang="en-US" sz="1600" b="0" dirty="0" smtClean="0">
              <a:solidFill>
                <a:schemeClr val="accent2">
                  <a:lumMod val="50000"/>
                </a:schemeClr>
              </a:solidFill>
            </a:endParaRPr>
          </a:p>
          <a:p>
            <a:r>
              <a:rPr lang="en-US" sz="1800" b="0" dirty="0" smtClean="0">
                <a:solidFill>
                  <a:srgbClr val="C00000"/>
                </a:solidFill>
              </a:rPr>
              <a:t>Shivhan Daniels</a:t>
            </a:r>
          </a:p>
          <a:p>
            <a:r>
              <a:rPr lang="en-US" sz="1600" b="0" dirty="0" smtClean="0">
                <a:solidFill>
                  <a:srgbClr val="00B050"/>
                </a:solidFill>
              </a:rPr>
              <a:t>Account Manager - Georgia</a:t>
            </a:r>
          </a:p>
          <a:p>
            <a:r>
              <a:rPr lang="en-US" sz="1600" b="0" dirty="0" smtClean="0">
                <a:solidFill>
                  <a:srgbClr val="00B050"/>
                </a:solidFill>
              </a:rPr>
              <a:t>Earthgrains Baking Companies</a:t>
            </a:r>
            <a:endParaRPr lang="en-US" sz="1600" dirty="0" smtClean="0">
              <a:solidFill>
                <a:srgbClr val="00B050"/>
              </a:solidFill>
            </a:endParaRPr>
          </a:p>
          <a:p>
            <a:r>
              <a:rPr lang="en-US" sz="1600" dirty="0" smtClean="0"/>
              <a:t>cal </a:t>
            </a:r>
            <a:endParaRPr lang="en-US" sz="1600" dirty="0"/>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5518" y="375831"/>
            <a:ext cx="1760418" cy="461665"/>
          </a:xfrm>
          <a:prstGeom prst="rect">
            <a:avLst/>
          </a:prstGeom>
        </p:spPr>
        <p:txBody>
          <a:bodyPr wrap="none">
            <a:spAutoFit/>
          </a:bodyPr>
          <a:lstStyle/>
          <a:p>
            <a:r>
              <a:rPr lang="en-US" dirty="0" smtClean="0">
                <a:solidFill>
                  <a:srgbClr val="C00000"/>
                </a:solidFill>
              </a:rPr>
              <a:t>Resources</a:t>
            </a:r>
            <a:endParaRPr lang="en-US" dirty="0">
              <a:solidFill>
                <a:srgbClr val="C00000"/>
              </a:solidFill>
            </a:endParaRPr>
          </a:p>
        </p:txBody>
      </p:sp>
      <p:sp>
        <p:nvSpPr>
          <p:cNvPr id="7" name="TextBox 6"/>
          <p:cNvSpPr txBox="1"/>
          <p:nvPr/>
        </p:nvSpPr>
        <p:spPr>
          <a:xfrm>
            <a:off x="1513682" y="1459297"/>
            <a:ext cx="4763078" cy="1815882"/>
          </a:xfrm>
          <a:prstGeom prst="rect">
            <a:avLst/>
          </a:prstGeom>
          <a:noFill/>
        </p:spPr>
        <p:txBody>
          <a:bodyPr wrap="square" rtlCol="0">
            <a:spAutoFit/>
          </a:bodyPr>
          <a:lstStyle/>
          <a:p>
            <a:pPr algn="ctr"/>
            <a:r>
              <a:rPr lang="en-US" dirty="0" smtClean="0">
                <a:solidFill>
                  <a:srgbClr val="009900"/>
                </a:solidFill>
              </a:rPr>
              <a:t>State Procurement Help Desk:</a:t>
            </a:r>
          </a:p>
          <a:p>
            <a:pPr algn="ctr"/>
            <a:r>
              <a:rPr lang="en-US" sz="4800" dirty="0" smtClean="0">
                <a:solidFill>
                  <a:srgbClr val="C00000"/>
                </a:solidFill>
              </a:rPr>
              <a:t>(404) 657-6000</a:t>
            </a:r>
          </a:p>
          <a:p>
            <a:pPr algn="ctr"/>
            <a:r>
              <a:rPr lang="en-US" sz="1600" dirty="0" smtClean="0">
                <a:solidFill>
                  <a:schemeClr val="accent2">
                    <a:lumMod val="50000"/>
                  </a:schemeClr>
                </a:solidFill>
              </a:rPr>
              <a:t>8:00 a.m. – 5:00 p.m.</a:t>
            </a:r>
          </a:p>
          <a:p>
            <a:pPr algn="ctr"/>
            <a:r>
              <a:rPr lang="en-US" dirty="0" smtClean="0">
                <a:solidFill>
                  <a:schemeClr val="accent6"/>
                </a:solidFill>
                <a:hlinkClick r:id="rId3"/>
              </a:rPr>
              <a:t>procurementhelp@doas.ga.gov</a:t>
            </a:r>
            <a:endParaRPr lang="en-US" dirty="0" smtClean="0">
              <a:solidFill>
                <a:schemeClr val="accent6"/>
              </a:solidFill>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296" y="302106"/>
            <a:ext cx="7315200" cy="468111"/>
          </a:xfrm>
        </p:spPr>
        <p:txBody>
          <a:bodyPr/>
          <a:lstStyle/>
          <a:p>
            <a:r>
              <a:rPr lang="en-US" dirty="0" smtClean="0">
                <a:solidFill>
                  <a:srgbClr val="C00000"/>
                </a:solidFill>
              </a:rPr>
              <a:t>Go Live Start Date</a:t>
            </a:r>
            <a:endParaRPr lang="en-US" dirty="0">
              <a:solidFill>
                <a:srgbClr val="C00000"/>
              </a:solidFill>
            </a:endParaRPr>
          </a:p>
        </p:txBody>
      </p:sp>
      <p:sp>
        <p:nvSpPr>
          <p:cNvPr id="3" name="Subtitle 2"/>
          <p:cNvSpPr>
            <a:spLocks noGrp="1"/>
          </p:cNvSpPr>
          <p:nvPr>
            <p:ph type="subTitle" idx="1"/>
          </p:nvPr>
        </p:nvSpPr>
        <p:spPr>
          <a:xfrm>
            <a:off x="604300" y="1488939"/>
            <a:ext cx="6629400" cy="368540"/>
          </a:xfrm>
          <a:solidFill>
            <a:srgbClr val="FFFF00"/>
          </a:solidFill>
        </p:spPr>
        <p:txBody>
          <a:bodyPr/>
          <a:lstStyle/>
          <a:p>
            <a:r>
              <a:rPr lang="en-US" i="0" dirty="0" smtClean="0">
                <a:solidFill>
                  <a:srgbClr val="0070C0"/>
                </a:solidFill>
                <a:latin typeface="+mn-lt"/>
              </a:rPr>
              <a:t>The current contract SWC40537 ends </a:t>
            </a:r>
            <a:r>
              <a:rPr lang="en-US" b="1" i="0" dirty="0" smtClean="0">
                <a:solidFill>
                  <a:srgbClr val="0070C0"/>
                </a:solidFill>
                <a:latin typeface="+mn-lt"/>
              </a:rPr>
              <a:t>May 31, 2013</a:t>
            </a:r>
          </a:p>
          <a:p>
            <a:r>
              <a:rPr lang="en-US" sz="1600" i="0" dirty="0" smtClean="0">
                <a:solidFill>
                  <a:srgbClr val="FFFFFF"/>
                </a:solidFill>
                <a:latin typeface="+mn-lt"/>
              </a:rPr>
              <a:t>The New contract SWC# 99999-SPD0000091 begins June 1, 2013</a:t>
            </a:r>
            <a:r>
              <a:rPr lang="en-US" sz="1600" dirty="0" smtClean="0">
                <a:solidFill>
                  <a:srgbClr val="FFFFFF"/>
                </a:solidFill>
                <a:latin typeface="+mn-lt"/>
              </a:rPr>
              <a:t>.</a:t>
            </a:r>
          </a:p>
          <a:p>
            <a:r>
              <a:rPr lang="en-US" sz="1600" dirty="0" smtClean="0">
                <a:latin typeface="+mn-lt"/>
              </a:rPr>
              <a:t>Please do not attach PO’s to SWC40537 after June 1, 2013.</a:t>
            </a:r>
            <a:endParaRPr lang="en-US" sz="1600" dirty="0">
              <a:latin typeface="+mn-lt"/>
            </a:endParaRPr>
          </a:p>
        </p:txBody>
      </p:sp>
      <p:sp>
        <p:nvSpPr>
          <p:cNvPr id="4" name="TextBox 3"/>
          <p:cNvSpPr txBox="1"/>
          <p:nvPr/>
        </p:nvSpPr>
        <p:spPr>
          <a:xfrm>
            <a:off x="135173" y="3101010"/>
            <a:ext cx="3951798" cy="2123658"/>
          </a:xfrm>
          <a:prstGeom prst="rect">
            <a:avLst/>
          </a:prstGeom>
          <a:noFill/>
        </p:spPr>
        <p:txBody>
          <a:bodyPr wrap="square" rtlCol="0">
            <a:spAutoFit/>
          </a:bodyPr>
          <a:lstStyle/>
          <a:p>
            <a:pPr algn="ctr"/>
            <a:r>
              <a:rPr lang="en-US" sz="4400" dirty="0" smtClean="0"/>
              <a:t>SWC40537 </a:t>
            </a:r>
            <a:r>
              <a:rPr lang="en-US" sz="4400" dirty="0" smtClean="0">
                <a:solidFill>
                  <a:srgbClr val="C00000"/>
                </a:solidFill>
              </a:rPr>
              <a:t>ENDS </a:t>
            </a:r>
          </a:p>
          <a:p>
            <a:pPr algn="ctr"/>
            <a:r>
              <a:rPr lang="en-US" sz="4400" dirty="0" smtClean="0">
                <a:solidFill>
                  <a:srgbClr val="C00000"/>
                </a:solidFill>
              </a:rPr>
              <a:t>MAY 31, 2013</a:t>
            </a:r>
            <a:endParaRPr lang="en-US" dirty="0">
              <a:solidFill>
                <a:srgbClr val="C00000"/>
              </a:solidFill>
            </a:endParaRPr>
          </a:p>
        </p:txBody>
      </p:sp>
      <p:sp>
        <p:nvSpPr>
          <p:cNvPr id="5" name="TextBox 4"/>
          <p:cNvSpPr txBox="1"/>
          <p:nvPr/>
        </p:nvSpPr>
        <p:spPr>
          <a:xfrm>
            <a:off x="4134677" y="2474181"/>
            <a:ext cx="4055165" cy="3477875"/>
          </a:xfrm>
          <a:prstGeom prst="rect">
            <a:avLst/>
          </a:prstGeom>
          <a:noFill/>
        </p:spPr>
        <p:txBody>
          <a:bodyPr wrap="square" rtlCol="0">
            <a:spAutoFit/>
          </a:bodyPr>
          <a:lstStyle/>
          <a:p>
            <a:pPr algn="ctr"/>
            <a:r>
              <a:rPr lang="en-US" sz="4400" dirty="0" smtClean="0"/>
              <a:t>SWC </a:t>
            </a:r>
            <a:r>
              <a:rPr lang="en-US" sz="4400" dirty="0" smtClean="0">
                <a:solidFill>
                  <a:srgbClr val="FFFFFF"/>
                </a:solidFill>
              </a:rPr>
              <a:t>99999-SPD0000091</a:t>
            </a:r>
          </a:p>
          <a:p>
            <a:pPr algn="ctr"/>
            <a:r>
              <a:rPr lang="en-US" sz="4400" dirty="0" smtClean="0">
                <a:solidFill>
                  <a:srgbClr val="C00000"/>
                </a:solidFill>
              </a:rPr>
              <a:t>BEGINS </a:t>
            </a:r>
          </a:p>
          <a:p>
            <a:pPr algn="ctr"/>
            <a:r>
              <a:rPr lang="en-US" sz="4400" dirty="0" smtClean="0">
                <a:solidFill>
                  <a:srgbClr val="C00000"/>
                </a:solidFill>
              </a:rPr>
              <a:t>JUNE 1, 2013</a:t>
            </a:r>
          </a:p>
          <a:p>
            <a:endParaRPr lang="en-US" sz="44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60" y="681145"/>
            <a:ext cx="3355716" cy="914389"/>
          </a:xfrm>
        </p:spPr>
        <p:txBody>
          <a:bodyPr/>
          <a:lstStyle/>
          <a:p>
            <a:r>
              <a:rPr lang="en-US" dirty="0" smtClean="0">
                <a:solidFill>
                  <a:srgbClr val="C00000"/>
                </a:solidFill>
              </a:rPr>
              <a:t>Announcement</a:t>
            </a:r>
            <a:endParaRPr lang="en-US" dirty="0">
              <a:solidFill>
                <a:srgbClr val="C00000"/>
              </a:solidFill>
            </a:endParaRPr>
          </a:p>
        </p:txBody>
      </p:sp>
      <p:sp>
        <p:nvSpPr>
          <p:cNvPr id="3" name="Content Placeholder 2"/>
          <p:cNvSpPr>
            <a:spLocks noGrp="1"/>
          </p:cNvSpPr>
          <p:nvPr>
            <p:ph idx="1"/>
          </p:nvPr>
        </p:nvSpPr>
        <p:spPr>
          <a:xfrm>
            <a:off x="266700" y="1828799"/>
            <a:ext cx="8086725" cy="4467225"/>
          </a:xfrm>
        </p:spPr>
        <p:txBody>
          <a:bodyPr/>
          <a:lstStyle/>
          <a:p>
            <a:r>
              <a:rPr lang="en-US" sz="1800" dirty="0" smtClean="0">
                <a:solidFill>
                  <a:schemeClr val="tx1"/>
                </a:solidFill>
              </a:rPr>
              <a:t>The Georgia Department of Administrative Services, State Purchasing Division, is issuing information regarding new Mandatory Statewide Contracts (awarded by category) for</a:t>
            </a:r>
            <a:r>
              <a:rPr lang="en-US" sz="2000" dirty="0" smtClean="0">
                <a:solidFill>
                  <a:schemeClr val="tx1"/>
                </a:solidFill>
              </a:rPr>
              <a:t>:</a:t>
            </a:r>
          </a:p>
          <a:p>
            <a:endParaRPr lang="en-US" sz="2000" dirty="0" smtClean="0">
              <a:solidFill>
                <a:schemeClr val="tx1"/>
              </a:solidFill>
            </a:endParaRPr>
          </a:p>
          <a:p>
            <a:pPr>
              <a:buNone/>
            </a:pPr>
            <a:r>
              <a:rPr lang="en-US" sz="2000" dirty="0" smtClean="0">
                <a:solidFill>
                  <a:schemeClr val="tx1"/>
                </a:solidFill>
              </a:rPr>
              <a:t>	</a:t>
            </a:r>
            <a:r>
              <a:rPr lang="en-US" sz="2000" dirty="0" smtClean="0">
                <a:solidFill>
                  <a:srgbClr val="C00000"/>
                </a:solidFill>
              </a:rPr>
              <a:t>Bread and Related Bakery Products,</a:t>
            </a:r>
            <a:r>
              <a:rPr lang="en-US" sz="2000" dirty="0" smtClean="0">
                <a:solidFill>
                  <a:schemeClr val="tx1"/>
                </a:solidFill>
              </a:rPr>
              <a:t> </a:t>
            </a:r>
          </a:p>
          <a:p>
            <a:pPr>
              <a:buNone/>
            </a:pPr>
            <a:r>
              <a:rPr lang="en-US" sz="2000" dirty="0" smtClean="0">
                <a:solidFill>
                  <a:srgbClr val="00B050"/>
                </a:solidFill>
              </a:rPr>
              <a:t>	SWC# 99999-SPD0000091-0001, </a:t>
            </a:r>
            <a:r>
              <a:rPr lang="en-US" sz="1800" dirty="0" smtClean="0">
                <a:solidFill>
                  <a:schemeClr val="tx1"/>
                </a:solidFill>
              </a:rPr>
              <a:t>with </a:t>
            </a:r>
            <a:r>
              <a:rPr lang="en-US" sz="1800" dirty="0" smtClean="0">
                <a:solidFill>
                  <a:srgbClr val="00B050"/>
                </a:solidFill>
              </a:rPr>
              <a:t>Flowers Baking Company</a:t>
            </a:r>
            <a:r>
              <a:rPr lang="en-US" sz="1800" dirty="0" smtClean="0">
                <a:solidFill>
                  <a:schemeClr val="tx1"/>
                </a:solidFill>
              </a:rPr>
              <a:t>, and </a:t>
            </a:r>
            <a:r>
              <a:rPr lang="en-US" sz="1800" dirty="0" smtClean="0">
                <a:solidFill>
                  <a:srgbClr val="0070C0"/>
                </a:solidFill>
              </a:rPr>
              <a:t>SWC# 99999-SPD00000-0002 </a:t>
            </a:r>
            <a:r>
              <a:rPr lang="en-US" sz="1800" dirty="0" smtClean="0">
                <a:solidFill>
                  <a:schemeClr val="tx1"/>
                </a:solidFill>
              </a:rPr>
              <a:t>with </a:t>
            </a:r>
            <a:r>
              <a:rPr lang="en-US" sz="1800" dirty="0" smtClean="0">
                <a:solidFill>
                  <a:srgbClr val="0070C0"/>
                </a:solidFill>
              </a:rPr>
              <a:t>Earthgrains Baking </a:t>
            </a:r>
            <a:r>
              <a:rPr lang="en-US" sz="1800" dirty="0" smtClean="0">
                <a:solidFill>
                  <a:schemeClr val="tx1"/>
                </a:solidFill>
              </a:rPr>
              <a:t>Companies. </a:t>
            </a:r>
          </a:p>
          <a:p>
            <a:pPr>
              <a:buNone/>
            </a:pPr>
            <a:endParaRPr lang="en-US" sz="1800" dirty="0" smtClean="0">
              <a:solidFill>
                <a:schemeClr val="tx1"/>
              </a:solidFill>
            </a:endParaRPr>
          </a:p>
          <a:p>
            <a:pPr>
              <a:buNone/>
            </a:pPr>
            <a:r>
              <a:rPr lang="en-US" sz="1800" dirty="0" smtClean="0">
                <a:solidFill>
                  <a:schemeClr val="tx1"/>
                </a:solidFill>
              </a:rPr>
              <a:t>	The implementation date of this new contract is June 1, 2013.</a:t>
            </a:r>
          </a:p>
          <a:p>
            <a:endParaRPr lang="en-US" dirty="0"/>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05508" y="2377440"/>
            <a:ext cx="7732652" cy="3017520"/>
          </a:xfrm>
        </p:spPr>
        <p:txBody>
          <a:bodyPr>
            <a:normAutofit fontScale="90000"/>
          </a:bodyPr>
          <a:lstStyle/>
          <a:p>
            <a:pPr marL="514350" indent="-514350">
              <a:buFont typeface="+mj-lt"/>
              <a:buAutoNum type="arabicPeriod"/>
            </a:pPr>
            <a:r>
              <a:rPr lang="en-US" dirty="0" smtClean="0"/>
              <a:t/>
            </a:r>
            <a:br>
              <a:rPr lang="en-US" dirty="0" smtClean="0"/>
            </a:br>
            <a:r>
              <a:rPr lang="en-US" dirty="0" smtClean="0"/>
              <a:t/>
            </a:r>
            <a:br>
              <a:rPr lang="en-US" dirty="0" smtClean="0"/>
            </a:br>
            <a:r>
              <a:rPr lang="en-US" dirty="0" smtClean="0"/>
              <a:t/>
            </a:r>
            <a:br>
              <a:rPr lang="en-US" dirty="0" smtClean="0"/>
            </a:br>
            <a:r>
              <a:rPr lang="en-US" dirty="0" smtClean="0">
                <a:solidFill>
                  <a:srgbClr val="C00000"/>
                </a:solidFill>
              </a:rPr>
              <a:t>Key Points &amp; Benefits </a:t>
            </a:r>
            <a:r>
              <a:rPr lang="en-US" dirty="0" smtClean="0"/>
              <a:t/>
            </a:r>
            <a:br>
              <a:rPr lang="en-US" dirty="0" smtClean="0"/>
            </a:br>
            <a:r>
              <a:rPr lang="en-US" dirty="0" smtClean="0"/>
              <a:t/>
            </a:r>
            <a:br>
              <a:rPr lang="en-US" dirty="0" smtClean="0"/>
            </a:br>
            <a:r>
              <a:rPr lang="en-US" sz="2000" b="0" dirty="0" smtClean="0">
                <a:solidFill>
                  <a:srgbClr val="009900"/>
                </a:solidFill>
              </a:rPr>
              <a:t>Bread &amp; Related Bakery Products</a:t>
            </a:r>
            <a:br>
              <a:rPr lang="en-US" sz="2000" b="0" dirty="0" smtClean="0">
                <a:solidFill>
                  <a:srgbClr val="009900"/>
                </a:solidFill>
              </a:rPr>
            </a:br>
            <a:r>
              <a:rPr lang="en-US" sz="2000" b="0" dirty="0" smtClean="0">
                <a:solidFill>
                  <a:srgbClr val="009900"/>
                </a:solidFill>
              </a:rPr>
              <a:t>Mandatory Statewide Contract # SPD0000091</a:t>
            </a:r>
            <a:r>
              <a:rPr lang="en-US" b="0" dirty="0" smtClean="0">
                <a:solidFill>
                  <a:srgbClr val="009900"/>
                </a:solidFill>
              </a:rPr>
              <a:t/>
            </a:r>
            <a:br>
              <a:rPr lang="en-US" b="0" dirty="0" smtClean="0">
                <a:solidFill>
                  <a:srgbClr val="009900"/>
                </a:solidFill>
              </a:rPr>
            </a:br>
            <a:r>
              <a:rPr lang="en-US" b="0" dirty="0" smtClean="0">
                <a:solidFill>
                  <a:srgbClr val="009900"/>
                </a:solidFill>
              </a:rPr>
              <a:t/>
            </a:r>
            <a:br>
              <a:rPr lang="en-US" b="0" dirty="0" smtClean="0">
                <a:solidFill>
                  <a:srgbClr val="009900"/>
                </a:solidFill>
              </a:rPr>
            </a:br>
            <a:r>
              <a:rPr lang="en-US" sz="1600" b="0" dirty="0" smtClean="0">
                <a:solidFill>
                  <a:schemeClr val="tx1"/>
                </a:solidFill>
              </a:rPr>
              <a:t>Effective Date of June 1, 2013</a:t>
            </a:r>
            <a:br>
              <a:rPr lang="en-US" sz="1600" b="0" dirty="0" smtClean="0">
                <a:solidFill>
                  <a:schemeClr val="tx1"/>
                </a:solidFill>
              </a:rPr>
            </a:br>
            <a:r>
              <a:rPr lang="en-US" sz="1600" b="0" dirty="0" smtClean="0">
                <a:solidFill>
                  <a:schemeClr val="tx1"/>
                </a:solidFill>
              </a:rPr>
              <a:t>Awarded by six categories to two suppliers</a:t>
            </a:r>
            <a:br>
              <a:rPr lang="en-US" sz="1600" b="0" dirty="0" smtClean="0">
                <a:solidFill>
                  <a:schemeClr val="tx1"/>
                </a:solidFill>
              </a:rPr>
            </a:br>
            <a:r>
              <a:rPr lang="en-US" sz="1600" b="0" dirty="0" smtClean="0">
                <a:solidFill>
                  <a:schemeClr val="tx1"/>
                </a:solidFill>
              </a:rPr>
              <a:t>Not divided into regions</a:t>
            </a:r>
            <a:br>
              <a:rPr lang="en-US" sz="1600" b="0" dirty="0" smtClean="0">
                <a:solidFill>
                  <a:schemeClr val="tx1"/>
                </a:solidFill>
              </a:rPr>
            </a:br>
            <a:r>
              <a:rPr lang="en-US" sz="1600" b="0" dirty="0" smtClean="0">
                <a:solidFill>
                  <a:schemeClr val="tx1"/>
                </a:solidFill>
              </a:rPr>
              <a:t>Both Awarded Suppliers Deliver Statewide</a:t>
            </a:r>
            <a:br>
              <a:rPr lang="en-US" sz="1600" b="0" dirty="0" smtClean="0">
                <a:solidFill>
                  <a:schemeClr val="tx1"/>
                </a:solidFill>
              </a:rPr>
            </a:br>
            <a:r>
              <a:rPr lang="en-US" sz="1600" b="0" dirty="0" smtClean="0">
                <a:solidFill>
                  <a:schemeClr val="tx1"/>
                </a:solidFill>
              </a:rPr>
              <a:t>Expanded Core Line Items List with forty six (46) products</a:t>
            </a:r>
            <a:br>
              <a:rPr lang="en-US" sz="1600" b="0" dirty="0" smtClean="0">
                <a:solidFill>
                  <a:schemeClr val="tx1"/>
                </a:solidFill>
              </a:rPr>
            </a:br>
            <a:r>
              <a:rPr lang="en-US" sz="1600" b="0" dirty="0" smtClean="0">
                <a:solidFill>
                  <a:schemeClr val="tx1"/>
                </a:solidFill>
              </a:rPr>
              <a:t>New Non-Core Line Item List with ninety three (93) products</a:t>
            </a:r>
            <a:br>
              <a:rPr lang="en-US" sz="1600" b="0" dirty="0" smtClean="0">
                <a:solidFill>
                  <a:schemeClr val="tx1"/>
                </a:solidFill>
              </a:rPr>
            </a:br>
            <a:r>
              <a:rPr lang="en-US" sz="1600" b="0" dirty="0" smtClean="0">
                <a:solidFill>
                  <a:schemeClr val="tx1"/>
                </a:solidFill>
              </a:rPr>
              <a:t>Ability to submit orders with the delivery person, or via email, phone, or fax methods</a:t>
            </a:r>
            <a:br>
              <a:rPr lang="en-US" sz="1600" b="0" dirty="0" smtClean="0">
                <a:solidFill>
                  <a:schemeClr val="tx1"/>
                </a:solidFill>
              </a:rPr>
            </a:br>
            <a:r>
              <a:rPr lang="en-US" sz="1600" b="0" dirty="0" smtClean="0">
                <a:solidFill>
                  <a:schemeClr val="tx1"/>
                </a:solidFill>
              </a:rPr>
              <a:t>Make purchases using the State Purchasing Card (P-Card)</a:t>
            </a:r>
            <a:br>
              <a:rPr lang="en-US" sz="1600" b="0" dirty="0" smtClean="0">
                <a:solidFill>
                  <a:schemeClr val="tx1"/>
                </a:solidFill>
              </a:rPr>
            </a:br>
            <a:r>
              <a:rPr lang="en-US" sz="1600" b="0" dirty="0" smtClean="0">
                <a:solidFill>
                  <a:schemeClr val="tx1"/>
                </a:solidFill>
              </a:rPr>
              <a:t>No minimum order requirements</a:t>
            </a:r>
            <a:br>
              <a:rPr lang="en-US" sz="1600" b="0" dirty="0" smtClean="0">
                <a:solidFill>
                  <a:schemeClr val="tx1"/>
                </a:solidFill>
              </a:rPr>
            </a:br>
            <a:r>
              <a:rPr lang="en-US" sz="1600" b="0" dirty="0" smtClean="0">
                <a:solidFill>
                  <a:schemeClr val="tx1"/>
                </a:solidFill>
              </a:rPr>
              <a:t>Accepts PeopleSoft purchase orders as well as established entity PO forms</a:t>
            </a:r>
            <a:r>
              <a:rPr lang="en-US" sz="1600" dirty="0" smtClean="0">
                <a:solidFill>
                  <a:srgbClr val="009900"/>
                </a:solidFill>
              </a:rPr>
              <a:t/>
            </a:r>
            <a:br>
              <a:rPr lang="en-US" sz="1600" dirty="0" smtClean="0">
                <a:solidFill>
                  <a:srgbClr val="009900"/>
                </a:solidFill>
              </a:rPr>
            </a:br>
            <a:r>
              <a:rPr lang="en-US" sz="1600" dirty="0" smtClean="0">
                <a:solidFill>
                  <a:schemeClr val="accent5">
                    <a:lumMod val="50000"/>
                  </a:schemeClr>
                </a:solidFill>
              </a:rPr>
              <a:t/>
            </a:r>
            <a:br>
              <a:rPr lang="en-US" sz="1600" dirty="0" smtClean="0">
                <a:solidFill>
                  <a:schemeClr val="accent5">
                    <a:lumMod val="50000"/>
                  </a:schemeClr>
                </a:solidFill>
              </a:rPr>
            </a:br>
            <a:r>
              <a:rPr lang="en-US" sz="1600" dirty="0" smtClean="0">
                <a:solidFill>
                  <a:schemeClr val="accent5">
                    <a:lumMod val="50000"/>
                  </a:schemeClr>
                </a:solidFill>
              </a:rPr>
              <a:t/>
            </a:r>
            <a:br>
              <a:rPr lang="en-US" sz="1600" dirty="0" smtClean="0">
                <a:solidFill>
                  <a:schemeClr val="accent5">
                    <a:lumMod val="50000"/>
                  </a:schemeClr>
                </a:solidFill>
              </a:rPr>
            </a:br>
            <a:r>
              <a:rPr lang="en-US" sz="1600" b="0" dirty="0" smtClean="0">
                <a:solidFill>
                  <a:srgbClr val="009900"/>
                </a:solidFill>
              </a:rPr>
              <a:t>This contract is available as a resource for use by Municipalities, Counties, Public Schools, Cities, Townships, and other Political Subdivisions within the State of Georgia*. </a:t>
            </a:r>
            <a:br>
              <a:rPr lang="en-US" sz="1600" b="0" dirty="0" smtClean="0">
                <a:solidFill>
                  <a:srgbClr val="009900"/>
                </a:solidFill>
              </a:rPr>
            </a:br>
            <a:r>
              <a:rPr lang="en-US" sz="1600" b="0" dirty="0" smtClean="0">
                <a:solidFill>
                  <a:srgbClr val="C00000"/>
                </a:solidFill>
              </a:rPr>
              <a:t/>
            </a:r>
            <a:br>
              <a:rPr lang="en-US" sz="1600" b="0" dirty="0" smtClean="0">
                <a:solidFill>
                  <a:srgbClr val="C00000"/>
                </a:solidFill>
              </a:rPr>
            </a:br>
            <a:r>
              <a:rPr lang="en-US" sz="1200" b="0" dirty="0" smtClean="0">
                <a:solidFill>
                  <a:srgbClr val="C00000"/>
                </a:solidFill>
              </a:rPr>
              <a:t>*</a:t>
            </a:r>
            <a:r>
              <a:rPr lang="en-US" sz="1200" b="0" dirty="0" smtClean="0">
                <a:solidFill>
                  <a:schemeClr val="tx1"/>
                </a:solidFill>
              </a:rPr>
              <a:t>(Contract is not available to any private organization, company, or enterprise)</a:t>
            </a:r>
            <a:r>
              <a:rPr lang="en-US" sz="1600" dirty="0" smtClean="0"/>
              <a:t/>
            </a:r>
            <a:br>
              <a:rPr lang="en-US" sz="1600" dirty="0" smtClean="0"/>
            </a:br>
            <a:r>
              <a:rPr lang="en-US" sz="1800" b="0" dirty="0" smtClean="0">
                <a:solidFill>
                  <a:schemeClr val="tx1"/>
                </a:solidFill>
              </a:rPr>
              <a:t/>
            </a:r>
            <a:br>
              <a:rPr lang="en-US" sz="1800" b="0" dirty="0" smtClean="0">
                <a:solidFill>
                  <a:schemeClr val="tx1"/>
                </a:solidFill>
              </a:rPr>
            </a:br>
            <a:r>
              <a:rPr lang="en-US" b="0" dirty="0" smtClean="0">
                <a:solidFill>
                  <a:schemeClr val="tx1"/>
                </a:solidFill>
              </a:rPr>
              <a:t/>
            </a:r>
            <a:br>
              <a:rPr lang="en-US" b="0" dirty="0" smtClean="0">
                <a:solidFill>
                  <a:schemeClr val="tx1"/>
                </a:solidFill>
              </a:rPr>
            </a:br>
            <a:r>
              <a:rPr lang="en-US" dirty="0" smtClean="0"/>
              <a:t/>
            </a:r>
            <a:br>
              <a:rPr lang="en-US" dirty="0" smtClean="0"/>
            </a:br>
            <a:r>
              <a:rPr lang="en-US" sz="6000" dirty="0" smtClean="0"/>
              <a:t/>
            </a:r>
            <a:br>
              <a:rPr lang="en-US" sz="6000" dirty="0" smtClean="0"/>
            </a:br>
            <a:r>
              <a:rPr lang="en-US" dirty="0" smtClean="0"/>
              <a:t>	</a:t>
            </a:r>
            <a:br>
              <a:rPr lang="en-US" dirty="0" smtClean="0"/>
            </a:br>
            <a:endParaRPr lang="en-US" dirty="0" smtClean="0"/>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04672"/>
            <a:ext cx="2377439" cy="453840"/>
          </a:xfrm>
        </p:spPr>
        <p:txBody>
          <a:bodyPr/>
          <a:lstStyle/>
          <a:p>
            <a:r>
              <a:rPr lang="en-US" sz="2400" dirty="0" smtClean="0">
                <a:solidFill>
                  <a:srgbClr val="C00000"/>
                </a:solidFill>
              </a:rPr>
              <a:t>Six Categories Awarded to Two Suppliers</a:t>
            </a:r>
            <a:endParaRPr lang="en-US" sz="2400" dirty="0">
              <a:solidFill>
                <a:srgbClr val="C00000"/>
              </a:solidFill>
            </a:endParaRPr>
          </a:p>
        </p:txBody>
      </p:sp>
      <p:graphicFrame>
        <p:nvGraphicFramePr>
          <p:cNvPr id="6" name="Content Placeholder 5"/>
          <p:cNvGraphicFramePr>
            <a:graphicFrameLocks noGrp="1"/>
          </p:cNvGraphicFramePr>
          <p:nvPr>
            <p:ph idx="1"/>
          </p:nvPr>
        </p:nvGraphicFramePr>
        <p:xfrm>
          <a:off x="137160" y="2029967"/>
          <a:ext cx="8887968" cy="4183023"/>
        </p:xfrm>
        <a:graphic>
          <a:graphicData uri="http://schemas.openxmlformats.org/drawingml/2006/table">
            <a:tbl>
              <a:tblPr firstRow="1" bandRow="1">
                <a:tableStyleId>{5C22544A-7EE6-4342-B048-85BDC9FD1C3A}</a:tableStyleId>
              </a:tblPr>
              <a:tblGrid>
                <a:gridCol w="4560166"/>
                <a:gridCol w="4327802"/>
              </a:tblGrid>
              <a:tr h="475773">
                <a:tc>
                  <a:txBody>
                    <a:bodyPr/>
                    <a:lstStyle/>
                    <a:p>
                      <a:pPr algn="l"/>
                      <a:r>
                        <a:rPr lang="en-US" sz="2000" i="0" dirty="0" smtClean="0">
                          <a:solidFill>
                            <a:schemeClr val="bg1"/>
                          </a:solidFill>
                          <a:latin typeface="Arial Black" pitchFamily="34" charset="0"/>
                        </a:rPr>
                        <a:t>1. Flowers Baking Company</a:t>
                      </a:r>
                      <a:endParaRPr lang="en-US" sz="2000" i="0" dirty="0">
                        <a:solidFill>
                          <a:schemeClr val="bg1"/>
                        </a:solidFill>
                        <a:latin typeface="Arial Black" pitchFamily="34" charset="0"/>
                      </a:endParaRPr>
                    </a:p>
                  </a:txBody>
                  <a:tcPr>
                    <a:solidFill>
                      <a:srgbClr val="00B050"/>
                    </a:solidFill>
                  </a:tcPr>
                </a:tc>
                <a:tc>
                  <a:txBody>
                    <a:bodyPr/>
                    <a:lstStyle/>
                    <a:p>
                      <a:pPr algn="l"/>
                      <a:r>
                        <a:rPr lang="en-US" sz="2000" dirty="0" smtClean="0">
                          <a:solidFill>
                            <a:schemeClr val="bg1"/>
                          </a:solidFill>
                          <a:latin typeface="Arial Black" pitchFamily="34" charset="0"/>
                        </a:rPr>
                        <a:t>2. Earthgrains Baking Co</a:t>
                      </a:r>
                      <a:endParaRPr lang="en-US" sz="2000" dirty="0">
                        <a:solidFill>
                          <a:schemeClr val="bg1"/>
                        </a:solidFill>
                        <a:latin typeface="Arial Black" pitchFamily="34" charset="0"/>
                      </a:endParaRPr>
                    </a:p>
                  </a:txBody>
                  <a:tcPr>
                    <a:solidFill>
                      <a:srgbClr val="00B050"/>
                    </a:solidFill>
                  </a:tcPr>
                </a:tc>
              </a:tr>
              <a:tr h="354901">
                <a:tc>
                  <a:txBody>
                    <a:bodyPr/>
                    <a:lstStyle/>
                    <a:p>
                      <a:pPr algn="l"/>
                      <a:r>
                        <a:rPr lang="en-US" b="1" u="sng" dirty="0" smtClean="0">
                          <a:solidFill>
                            <a:srgbClr val="C00000"/>
                          </a:solidFill>
                        </a:rPr>
                        <a:t>Awarded</a:t>
                      </a:r>
                      <a:r>
                        <a:rPr lang="en-US" b="1" u="sng" baseline="0" dirty="0" smtClean="0">
                          <a:solidFill>
                            <a:srgbClr val="C00000"/>
                          </a:solidFill>
                        </a:rPr>
                        <a:t> </a:t>
                      </a:r>
                      <a:r>
                        <a:rPr lang="en-US" sz="2000" b="1" u="sng" baseline="0" dirty="0" smtClean="0">
                          <a:solidFill>
                            <a:srgbClr val="C00000"/>
                          </a:solidFill>
                        </a:rPr>
                        <a:t>Two </a:t>
                      </a:r>
                      <a:r>
                        <a:rPr lang="en-US" b="1" u="sng" baseline="0" dirty="0" smtClean="0">
                          <a:solidFill>
                            <a:srgbClr val="C00000"/>
                          </a:solidFill>
                        </a:rPr>
                        <a:t>Categories:</a:t>
                      </a:r>
                      <a:endParaRPr lang="en-US" b="1" u="sng" dirty="0">
                        <a:solidFill>
                          <a:srgbClr val="C00000"/>
                        </a:solidFill>
                      </a:endParaRPr>
                    </a:p>
                  </a:txBody>
                  <a:tcPr>
                    <a:noFill/>
                  </a:tcPr>
                </a:tc>
                <a:tc>
                  <a:txBody>
                    <a:bodyPr/>
                    <a:lstStyle/>
                    <a:p>
                      <a:pPr algn="l"/>
                      <a:r>
                        <a:rPr lang="en-US" sz="1700" b="1" u="sng" dirty="0" smtClean="0">
                          <a:solidFill>
                            <a:srgbClr val="C00000"/>
                          </a:solidFill>
                        </a:rPr>
                        <a:t>Awarded </a:t>
                      </a:r>
                      <a:r>
                        <a:rPr lang="en-US" sz="2000" b="1" u="sng" dirty="0" smtClean="0">
                          <a:solidFill>
                            <a:srgbClr val="C00000"/>
                          </a:solidFill>
                        </a:rPr>
                        <a:t>Four</a:t>
                      </a:r>
                      <a:r>
                        <a:rPr lang="en-US" sz="1700" b="1" u="sng" dirty="0" smtClean="0">
                          <a:solidFill>
                            <a:srgbClr val="C00000"/>
                          </a:solidFill>
                        </a:rPr>
                        <a:t> Categories:</a:t>
                      </a:r>
                      <a:endParaRPr lang="en-US" sz="1700" b="1" u="sng" dirty="0">
                        <a:solidFill>
                          <a:srgbClr val="C00000"/>
                        </a:solidFill>
                      </a:endParaRPr>
                    </a:p>
                  </a:txBody>
                  <a:tcPr>
                    <a:noFill/>
                  </a:tcPr>
                </a:tc>
              </a:tr>
              <a:tr h="588647">
                <a:tc>
                  <a:txBody>
                    <a:bodyPr/>
                    <a:lstStyle/>
                    <a:p>
                      <a:pPr algn="l"/>
                      <a:r>
                        <a:rPr lang="en-US" sz="1600" b="0" dirty="0" smtClean="0">
                          <a:solidFill>
                            <a:schemeClr val="tx1"/>
                          </a:solidFill>
                        </a:rPr>
                        <a:t>“Day-Old”</a:t>
                      </a:r>
                      <a:r>
                        <a:rPr lang="en-US" sz="1600" b="0" baseline="0" dirty="0" smtClean="0">
                          <a:solidFill>
                            <a:schemeClr val="tx1"/>
                          </a:solidFill>
                        </a:rPr>
                        <a:t> Bread, Sliced Sandwich Loaves</a:t>
                      </a:r>
                      <a:endParaRPr lang="en-US" sz="1600" b="0" dirty="0">
                        <a:solidFill>
                          <a:schemeClr val="tx1"/>
                        </a:solidFill>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Fresh Baked Bread, Sliced Sandwich</a:t>
                      </a:r>
                      <a:r>
                        <a:rPr lang="en-US" sz="1600" b="0" baseline="0" dirty="0" smtClean="0">
                          <a:solidFill>
                            <a:schemeClr val="tx1"/>
                          </a:solidFill>
                        </a:rPr>
                        <a:t> Loaves</a:t>
                      </a:r>
                      <a:endParaRPr lang="en-US" sz="1600" b="0" dirty="0">
                        <a:solidFill>
                          <a:schemeClr val="tx1"/>
                        </a:solidFill>
                      </a:endParaRPr>
                    </a:p>
                  </a:txBody>
                  <a:tcPr anchor="ctr">
                    <a:noFill/>
                  </a:tcPr>
                </a:tc>
              </a:tr>
              <a:tr h="8301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Cakes, Snack</a:t>
                      </a:r>
                      <a:r>
                        <a:rPr lang="en-US" sz="1600" b="0" baseline="0" dirty="0" smtClean="0">
                          <a:solidFill>
                            <a:schemeClr val="tx1"/>
                          </a:solidFill>
                        </a:rPr>
                        <a:t> Cakes, Honey Buns, Donuts, Sweet Rolls, Pies, and Pastries</a:t>
                      </a:r>
                      <a:endParaRPr lang="en-US" sz="16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Buns,</a:t>
                      </a:r>
                      <a:r>
                        <a:rPr lang="en-US" sz="1600" b="0" baseline="0" dirty="0" smtClean="0">
                          <a:solidFill>
                            <a:schemeClr val="tx1"/>
                          </a:solidFill>
                        </a:rPr>
                        <a:t> Hamburger, Hot Dog, Hoagie, Steak, Sandwich Rounds, English Split Fork Muffins, Bagels, Croissants, Tortillas</a:t>
                      </a:r>
                      <a:endParaRPr lang="en-US" sz="16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endParaRPr>
                    </a:p>
                  </a:txBody>
                  <a:tcPr anchor="ctr">
                    <a:noFill/>
                  </a:tcPr>
                </a:tc>
              </a:tr>
              <a:tr h="832603">
                <a:tc>
                  <a:txBody>
                    <a:bodyPr/>
                    <a:lstStyle/>
                    <a:p>
                      <a:endParaRPr lang="en-US" b="0" dirty="0">
                        <a:solidFill>
                          <a:schemeClr val="tx1"/>
                        </a:solidFill>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Rolls, Sandwich Type, Sub,</a:t>
                      </a:r>
                      <a:r>
                        <a:rPr lang="en-US" sz="1600" b="0" baseline="0" dirty="0" smtClean="0">
                          <a:solidFill>
                            <a:schemeClr val="tx1"/>
                          </a:solidFill>
                        </a:rPr>
                        <a:t> French, Sliced and Unsliced</a:t>
                      </a:r>
                      <a:endParaRPr lang="en-US" sz="16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endParaRPr>
                    </a:p>
                  </a:txBody>
                  <a:tcPr anchor="ctr">
                    <a:noFill/>
                  </a:tcPr>
                </a:tc>
              </a:tr>
              <a:tr h="561927">
                <a:tc>
                  <a:txBody>
                    <a:bodyPr/>
                    <a:lstStyle/>
                    <a:p>
                      <a:endParaRPr lang="en-US" b="0" dirty="0">
                        <a:solidFill>
                          <a:schemeClr val="tx1"/>
                        </a:solidFill>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Rolls,</a:t>
                      </a:r>
                      <a:r>
                        <a:rPr lang="en-US" sz="1600" b="0" baseline="0" dirty="0" smtClean="0">
                          <a:solidFill>
                            <a:schemeClr val="tx1"/>
                          </a:solidFill>
                        </a:rPr>
                        <a:t> Dinner Type, Sheeted, Non-Sliced, including Brown ‘n Serve</a:t>
                      </a:r>
                      <a:endParaRPr lang="en-US" sz="16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endParaRPr>
                    </a:p>
                  </a:txBody>
                  <a:tcPr anchor="ctr">
                    <a:noFill/>
                  </a:tcPr>
                </a:tc>
              </a:tr>
            </a:tbl>
          </a:graphicData>
        </a:graphic>
      </p:graphicFrame>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75586" y="453030"/>
            <a:ext cx="4542073" cy="914400"/>
          </a:xfrm>
        </p:spPr>
        <p:txBody>
          <a:bodyPr/>
          <a:lstStyle/>
          <a:p>
            <a:r>
              <a:rPr lang="en-US" dirty="0" smtClean="0">
                <a:solidFill>
                  <a:srgbClr val="C00000"/>
                </a:solidFill>
              </a:rPr>
              <a:t>Fast &amp; Easy Ordering</a:t>
            </a:r>
          </a:p>
        </p:txBody>
      </p:sp>
      <p:sp>
        <p:nvSpPr>
          <p:cNvPr id="17411" name="Content Placeholder 2"/>
          <p:cNvSpPr>
            <a:spLocks noGrp="1"/>
          </p:cNvSpPr>
          <p:nvPr>
            <p:ph idx="1"/>
          </p:nvPr>
        </p:nvSpPr>
        <p:spPr>
          <a:xfrm>
            <a:off x="305792" y="1608432"/>
            <a:ext cx="8550522" cy="2924792"/>
          </a:xfrm>
        </p:spPr>
        <p:txBody>
          <a:bodyPr/>
          <a:lstStyle/>
          <a:p>
            <a:pPr>
              <a:buNone/>
            </a:pPr>
            <a:endParaRPr lang="en-US" i="1" dirty="0" smtClean="0"/>
          </a:p>
          <a:p>
            <a:pPr marL="857250" lvl="1" indent="-457200">
              <a:buFont typeface="+mj-lt"/>
              <a:buAutoNum type="arabicPeriod"/>
            </a:pPr>
            <a:r>
              <a:rPr lang="en-US" dirty="0" smtClean="0">
                <a:solidFill>
                  <a:schemeClr val="tx1"/>
                </a:solidFill>
              </a:rPr>
              <a:t>Ordering Instructions &amp; Cost on TGM</a:t>
            </a:r>
          </a:p>
          <a:p>
            <a:pPr marL="857250" lvl="1" indent="-457200">
              <a:buFont typeface="+mj-lt"/>
              <a:buAutoNum type="arabicPeriod"/>
            </a:pPr>
            <a:r>
              <a:rPr lang="en-US" dirty="0" smtClean="0">
                <a:solidFill>
                  <a:schemeClr val="tx1"/>
                </a:solidFill>
              </a:rPr>
              <a:t>Easy to read cost sheets</a:t>
            </a:r>
          </a:p>
          <a:p>
            <a:pPr marL="857250" lvl="1" indent="-457200">
              <a:buFont typeface="+mj-lt"/>
              <a:buAutoNum type="arabicPeriod"/>
            </a:pPr>
            <a:r>
              <a:rPr lang="en-US" dirty="0" smtClean="0">
                <a:solidFill>
                  <a:schemeClr val="tx1"/>
                </a:solidFill>
              </a:rPr>
              <a:t>Order directly with your delivery route driver</a:t>
            </a:r>
          </a:p>
          <a:p>
            <a:pPr marL="857250" lvl="1" indent="-457200">
              <a:buFont typeface="+mj-lt"/>
              <a:buAutoNum type="arabicPeriod"/>
            </a:pPr>
            <a:r>
              <a:rPr lang="en-US" dirty="0" smtClean="0">
                <a:solidFill>
                  <a:schemeClr val="tx1"/>
                </a:solidFill>
              </a:rPr>
              <a:t>Email to the supplier’s order desk</a:t>
            </a:r>
          </a:p>
          <a:p>
            <a:pPr marL="857250" lvl="1" indent="-457200">
              <a:buFont typeface="+mj-lt"/>
              <a:buAutoNum type="arabicPeriod"/>
            </a:pPr>
            <a:r>
              <a:rPr lang="en-US" dirty="0" smtClean="0">
                <a:solidFill>
                  <a:schemeClr val="tx1"/>
                </a:solidFill>
              </a:rPr>
              <a:t>Fax to the supplier’s order desk</a:t>
            </a:r>
          </a:p>
          <a:p>
            <a:pPr marL="857250" lvl="1" indent="-457200">
              <a:buFont typeface="+mj-lt"/>
              <a:buAutoNum type="arabicPeriod"/>
            </a:pPr>
            <a:r>
              <a:rPr lang="en-US" dirty="0" smtClean="0">
                <a:solidFill>
                  <a:schemeClr val="tx1"/>
                </a:solidFill>
              </a:rPr>
              <a:t>Call supplier’s customer service</a:t>
            </a:r>
          </a:p>
          <a:p>
            <a:pPr marL="857250" lvl="1" indent="-457200">
              <a:buFont typeface="+mj-lt"/>
              <a:buAutoNum type="arabicPeriod"/>
            </a:pPr>
            <a:r>
              <a:rPr lang="en-US" dirty="0" smtClean="0">
                <a:solidFill>
                  <a:schemeClr val="tx1"/>
                </a:solidFill>
              </a:rPr>
              <a:t>Call the Supplier’s Contract Manager</a:t>
            </a:r>
          </a:p>
        </p:txBody>
      </p:sp>
      <p:sp>
        <p:nvSpPr>
          <p:cNvPr id="8" name="Content Placeholder 2"/>
          <p:cNvSpPr txBox="1">
            <a:spLocks/>
          </p:cNvSpPr>
          <p:nvPr/>
        </p:nvSpPr>
        <p:spPr bwMode="auto">
          <a:xfrm>
            <a:off x="361975" y="4224528"/>
            <a:ext cx="8550522" cy="21363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9933"/>
              </a:buClr>
              <a:buSzTx/>
              <a:buFontTx/>
              <a:buNone/>
              <a:tabLst/>
              <a:defRPr/>
            </a:pPr>
            <a:endParaRPr kumimoji="0" lang="en-US" sz="2400" b="1" i="1" u="none" strike="noStrike" kern="0" cap="none" spc="0" normalizeH="0" baseline="0" noProof="0" dirty="0" smtClean="0">
              <a:ln>
                <a:noFill/>
              </a:ln>
              <a:solidFill>
                <a:srgbClr val="796D6B"/>
              </a:solidFill>
              <a:effectLst/>
              <a:uLnTx/>
              <a:uFillTx/>
              <a:latin typeface="+mn-lt"/>
              <a:ea typeface="+mn-ea"/>
              <a:cs typeface="+mn-cs"/>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192024" y="905256"/>
            <a:ext cx="8796528" cy="5703926"/>
          </a:xfrm>
          <a:prstGeom prst="rect">
            <a:avLst/>
          </a:prstGeom>
          <a:noFill/>
          <a:ln w="9525">
            <a:noFill/>
            <a:miter lim="800000"/>
            <a:headEnd/>
            <a:tailEnd/>
          </a:ln>
        </p:spPr>
      </p:pic>
      <p:sp>
        <p:nvSpPr>
          <p:cNvPr id="9" name="TextBox 8"/>
          <p:cNvSpPr txBox="1"/>
          <p:nvPr/>
        </p:nvSpPr>
        <p:spPr>
          <a:xfrm>
            <a:off x="356616" y="384048"/>
            <a:ext cx="7278624" cy="461665"/>
          </a:xfrm>
          <a:prstGeom prst="rect">
            <a:avLst/>
          </a:prstGeom>
          <a:noFill/>
        </p:spPr>
        <p:txBody>
          <a:bodyPr wrap="square" rtlCol="0">
            <a:spAutoFit/>
          </a:bodyPr>
          <a:lstStyle/>
          <a:p>
            <a:r>
              <a:rPr lang="en-US" dirty="0" smtClean="0">
                <a:solidFill>
                  <a:srgbClr val="C00000"/>
                </a:solidFill>
              </a:rPr>
              <a:t>TeamGeorgia Marketplace Price File Location</a:t>
            </a:r>
            <a:endParaRPr lang="en-US" dirty="0">
              <a:solidFill>
                <a:srgbClr val="C00000"/>
              </a:solidFill>
            </a:endParaRPr>
          </a:p>
        </p:txBody>
      </p:sp>
      <p:sp>
        <p:nvSpPr>
          <p:cNvPr id="7" name="Right Arrow 6"/>
          <p:cNvSpPr/>
          <p:nvPr/>
        </p:nvSpPr>
        <p:spPr bwMode="auto">
          <a:xfrm>
            <a:off x="1091821" y="5158853"/>
            <a:ext cx="887104" cy="600502"/>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p:txBody>
      </p:sp>
      <p:sp>
        <p:nvSpPr>
          <p:cNvPr id="10" name="Down Arrow 9"/>
          <p:cNvSpPr/>
          <p:nvPr/>
        </p:nvSpPr>
        <p:spPr bwMode="auto">
          <a:xfrm>
            <a:off x="7710985" y="1187355"/>
            <a:ext cx="791570" cy="709684"/>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Governor Dec4_5DRAFT">
  <a:themeElements>
    <a:clrScheme name="MARTA">
      <a:dk1>
        <a:srgbClr val="000000"/>
      </a:dk1>
      <a:lt1>
        <a:srgbClr val="FFFFFF"/>
      </a:lt1>
      <a:dk2>
        <a:srgbClr val="000000"/>
      </a:dk2>
      <a:lt2>
        <a:srgbClr val="808080"/>
      </a:lt2>
      <a:accent1>
        <a:srgbClr val="3E78DA"/>
      </a:accent1>
      <a:accent2>
        <a:srgbClr val="F7CD30"/>
      </a:accent2>
      <a:accent3>
        <a:srgbClr val="EA7D09"/>
      </a:accent3>
      <a:accent4>
        <a:srgbClr val="3E78DA"/>
      </a:accent4>
      <a:accent5>
        <a:srgbClr val="F7CD30"/>
      </a:accent5>
      <a:accent6>
        <a:srgbClr val="EA7D09"/>
      </a:accent6>
      <a:hlink>
        <a:srgbClr val="3E78DA"/>
      </a:hlink>
      <a:folHlink>
        <a:srgbClr val="EA7D09"/>
      </a:folHlink>
    </a:clrScheme>
    <a:fontScheme name="Governor Dec4_5DRAF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lnDef>
  </a:objectDefaults>
  <a:extraClrSchemeLst>
    <a:extraClrScheme>
      <a:clrScheme name="Governor Dec4_5DRA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vernor Dec4_5DRAF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vernor Dec4_5DRAF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vernor Dec4_5DRAF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vernor Dec4_5DRAF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vernor Dec4_5DRAF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vernor Dec4_5DRAF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vernor Dec4_5DRAF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vernor Dec4_5DRAF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vernor Dec4_5DRAF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vernor Dec4_5DRAF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vernor Dec4_5DRAF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ASAssetContentType" ma:contentTypeID="0x010100B2029F26138C4BFDA158A626F91E876A003A02FEC7EC5AC44E82864542632E2E46" ma:contentTypeVersion="66" ma:contentTypeDescription="This is used to create DOAS Asset Library" ma:contentTypeScope="" ma:versionID="97eedc6fba10352b8ad4c578ebf7166c">
  <xsd:schema xmlns:xsd="http://www.w3.org/2001/XMLSchema" xmlns:xs="http://www.w3.org/2001/XMLSchema" xmlns:p="http://schemas.microsoft.com/office/2006/metadata/properties" xmlns:ns2="0726195c-4e5f-403b-b0e6-5bc4fc6a495f" xmlns:ns3="64719721-3f2e-4037-a826-7fe00fbc2e3c" targetNamespace="http://schemas.microsoft.com/office/2006/metadata/properties" ma:root="true" ma:fieldsID="9b96d90983392e6d502ced9569a43495" ns2:_="" ns3:_="">
    <xsd:import namespace="0726195c-4e5f-403b-b0e6-5bc4fc6a495f"/>
    <xsd:import namespace="64719721-3f2e-4037-a826-7fe00fbc2e3c"/>
    <xsd:element name="properties">
      <xsd:complexType>
        <xsd:sequence>
          <xsd:element name="documentManagement">
            <xsd:complexType>
              <xsd:all>
                <xsd:element ref="ns2:CategoryDoc" minOccurs="0"/>
                <xsd:element ref="ns2:EffectiveDate"/>
                <xsd:element ref="ns2:DocumentDescription"/>
                <xsd:element ref="ns2:DisplayPriority" minOccurs="0"/>
                <xsd:element ref="ns3:b814ba249d91463a8222dc7318a2e120" minOccurs="0"/>
                <xsd:element ref="ns3:TaxCatchAll" minOccurs="0"/>
                <xsd:element ref="ns3:TaxCatchAllLabel" minOccurs="0"/>
                <xsd:element ref="ns3:TaxKeywordTaxHTField" minOccurs="0"/>
                <xsd:element ref="ns3:Divi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6195c-4e5f-403b-b0e6-5bc4fc6a495f" elementFormDefault="qualified">
    <xsd:import namespace="http://schemas.microsoft.com/office/2006/documentManagement/types"/>
    <xsd:import namespace="http://schemas.microsoft.com/office/infopath/2007/PartnerControls"/>
    <xsd:element name="CategoryDoc" ma:index="8" nillable="true" ma:displayName="Document Category" ma:default="none" ma:description="" ma:format="Dropdown" ma:internalName="CategoryDoc">
      <xsd:simpleType>
        <xsd:restriction base="dms:Choice">
          <xsd:enumeration value="none"/>
          <xsd:enumeration value="Goods Contract Supporting Docs"/>
          <xsd:enumeration value="Goods Contract Webinars"/>
          <xsd:enumeration value="Information Technology Supporting Docs"/>
          <xsd:enumeration value="Information Technology Webinars"/>
          <xsd:enumeration value="Infrastructure Supporting Docs"/>
          <xsd:enumeration value="Infrastructure Webinars"/>
          <xsd:enumeration value="Services/Special Projects Supporting Docs"/>
          <xsd:enumeration value="Services/Special Projects Webinars"/>
        </xsd:restriction>
      </xsd:simpleType>
    </xsd:element>
    <xsd:element name="EffectiveDate" ma:index="9" ma:displayName="Effective Date" ma:default="[today]" ma:description="" ma:format="DateTime" ma:internalName="EffectiveDate">
      <xsd:simpleType>
        <xsd:restriction base="dms:DateTime"/>
      </xsd:simpleType>
    </xsd:element>
    <xsd:element name="DocumentDescription" ma:index="10" ma:displayName="Document Description" ma:description="Note" ma:internalName="DocumentDescription">
      <xsd:simpleType>
        <xsd:restriction base="dms:Note">
          <xsd:maxLength value="255"/>
        </xsd:restriction>
      </xsd:simpleType>
    </xsd:element>
    <xsd:element name="DisplayPriority" ma:index="11" nillable="true" ma:displayName="Display Priority" ma:internalName="DisplayPriority">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4719721-3f2e-4037-a826-7fe00fbc2e3c" elementFormDefault="qualified">
    <xsd:import namespace="http://schemas.microsoft.com/office/2006/documentManagement/types"/>
    <xsd:import namespace="http://schemas.microsoft.com/office/infopath/2007/PartnerControls"/>
    <xsd:element name="b814ba249d91463a8222dc7318a2e120" ma:index="12" ma:taxonomy="true" ma:internalName="b814ba249d91463a8222dc7318a2e120" ma:taxonomyFieldName="BusinessServices" ma:displayName="Business Services" ma:readOnly="false" ma:default="" ma:fieldId="{b814ba24-9d91-463a-8222-dc7318a2e120}" ma:sspId="24303319-78b4-4866-9de0-bde40737f1d8" ma:termSetId="c54f94ba-c49d-48e8-b789-4a89780f2686" ma:anchorId="3e0b3416-4f48-409d-9643-5ee8099d9f40" ma:open="false" ma:isKeyword="false">
      <xsd:complexType>
        <xsd:sequence>
          <xsd:element ref="pc:Terms" minOccurs="0" maxOccurs="1"/>
        </xsd:sequence>
      </xsd:complexType>
    </xsd:element>
    <xsd:element name="TaxCatchAll" ma:index="13" nillable="true" ma:displayName="Taxonomy Catch All Column" ma:hidden="true" ma:list="{c085d1ce-44a5-47b0-af7a-48aa3d02d715}" ma:internalName="TaxCatchAll" ma:showField="CatchAllData" ma:web="0726195c-4e5f-403b-b0e6-5bc4fc6a495f">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c085d1ce-44a5-47b0-af7a-48aa3d02d715}" ma:internalName="TaxCatchAllLabel" ma:readOnly="true" ma:showField="CatchAllDataLabel" ma:web="0726195c-4e5f-403b-b0e6-5bc4fc6a495f">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Division" ma:index="18" nillable="true" ma:displayName="Division" ma:description="" ma:internalName="Divi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axCatchAll xmlns="64719721-3f2e-4037-a826-7fe00fbc2e3c">
      <Value>162</Value>
    </TaxCatchAll>
    <EffectiveDate xmlns="0726195c-4e5f-403b-b0e6-5bc4fc6a495f">2015-01-21T03:03:00+00:00</EffectiveDate>
    <Division xmlns="64719721-3f2e-4037-a826-7fe00fbc2e3c">State Purchasing</Division>
    <CategoryDoc xmlns="0726195c-4e5f-403b-b0e6-5bc4fc6a495f">Goods Contract Supporting Docs</CategoryDoc>
    <b814ba249d91463a8222dc7318a2e120 xmlns="64719721-3f2e-4037-a826-7fe00fbc2e3c">
      <Terms xmlns="http://schemas.microsoft.com/office/infopath/2007/PartnerControls">
        <TermInfo xmlns="http://schemas.microsoft.com/office/infopath/2007/PartnerControls">
          <TermName xmlns="http://schemas.microsoft.com/office/infopath/2007/PartnerControls">Statewide Contract Webinars</TermName>
          <TermId xmlns="http://schemas.microsoft.com/office/infopath/2007/PartnerControls">f3452e5d-f6ba-4b98-8466-b04135e3c91b</TermId>
        </TermInfo>
      </Terms>
    </b814ba249d91463a8222dc7318a2e120>
    <DocumentDescription xmlns="0726195c-4e5f-403b-b0e6-5bc4fc6a495f">Spend Management Kickoff Meeting</DocumentDescription>
    <TaxKeywordTaxHTField xmlns="64719721-3f2e-4037-a826-7fe00fbc2e3c">
      <Terms xmlns="http://schemas.microsoft.com/office/infopath/2007/PartnerControls"/>
    </TaxKeywordTaxHTField>
    <DisplayPriority xmlns="0726195c-4e5f-403b-b0e6-5bc4fc6a495f">27</DisplayPriorit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24303319-78b4-4866-9de0-bde40737f1d8" ContentTypeId="0x010100B2029F26138C4BFDA158A626F91E876A" PreviousValue="false"/>
</file>

<file path=customXml/itemProps1.xml><?xml version="1.0" encoding="utf-8"?>
<ds:datastoreItem xmlns:ds="http://schemas.openxmlformats.org/officeDocument/2006/customXml" ds:itemID="{4504CE77-F015-4393-A03A-A91B426B3D8F}"/>
</file>

<file path=customXml/itemProps2.xml><?xml version="1.0" encoding="utf-8"?>
<ds:datastoreItem xmlns:ds="http://schemas.openxmlformats.org/officeDocument/2006/customXml" ds:itemID="{CEDB690E-DA43-4F0A-9E93-1A0107FCA33F}"/>
</file>

<file path=customXml/itemProps3.xml><?xml version="1.0" encoding="utf-8"?>
<ds:datastoreItem xmlns:ds="http://schemas.openxmlformats.org/officeDocument/2006/customXml" ds:itemID="{B15FA1FF-DEEB-41A3-865D-548C43972921}"/>
</file>

<file path=customXml/itemProps4.xml><?xml version="1.0" encoding="utf-8"?>
<ds:datastoreItem xmlns:ds="http://schemas.openxmlformats.org/officeDocument/2006/customXml" ds:itemID="{0046BA4E-E174-4FCC-B685-82F4483640B6}"/>
</file>

<file path=docProps/app.xml><?xml version="1.0" encoding="utf-8"?>
<Properties xmlns="http://schemas.openxmlformats.org/officeDocument/2006/extended-properties" xmlns:vt="http://schemas.openxmlformats.org/officeDocument/2006/docPropsVTypes">
  <Template>Governor Dec4_5DRAFT</Template>
  <TotalTime>10902</TotalTime>
  <Words>1158</Words>
  <Application>Microsoft Office PowerPoint</Application>
  <PresentationFormat>On-screen Show (4:3)</PresentationFormat>
  <Paragraphs>219</Paragraphs>
  <Slides>17</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 Unicode MS</vt:lpstr>
      <vt:lpstr>Arial</vt:lpstr>
      <vt:lpstr>Arial Black</vt:lpstr>
      <vt:lpstr>Calibri</vt:lpstr>
      <vt:lpstr>Times New Roman</vt:lpstr>
      <vt:lpstr>Verdana</vt:lpstr>
      <vt:lpstr>Wingdings</vt:lpstr>
      <vt:lpstr>Governor Dec4_5DRAFT</vt:lpstr>
      <vt:lpstr>Custom Design</vt:lpstr>
      <vt:lpstr>  Bread &amp; Related Bakery Products  </vt:lpstr>
      <vt:lpstr>PowerPoint Presentation</vt:lpstr>
      <vt:lpstr>PowerPoint Presentation</vt:lpstr>
      <vt:lpstr>Go Live Start Date</vt:lpstr>
      <vt:lpstr>Announcement</vt:lpstr>
      <vt:lpstr>   Key Points &amp; Benefits   Bread &amp; Related Bakery Products Mandatory Statewide Contract # SPD0000091  Effective Date of June 1, 2013 Awarded by six categories to two suppliers Not divided into regions Both Awarded Suppliers Deliver Statewide Expanded Core Line Items List with forty six (46) products New Non-Core Line Item List with ninety three (93) products Ability to submit orders with the delivery person, or via email, phone, or fax methods Make purchases using the State Purchasing Card (P-Card) No minimum order requirements Accepts PeopleSoft purchase orders as well as established entity PO forms   This contract is available as a resource for use by Municipalities, Counties, Public Schools, Cities, Townships, and other Political Subdivisions within the State of Georgia*.   *(Contract is not available to any private organization, company, or enterprise)       </vt:lpstr>
      <vt:lpstr>Six Categories Awarded to Two Suppliers</vt:lpstr>
      <vt:lpstr>Fast &amp; Easy Ordering</vt:lpstr>
      <vt:lpstr>PowerPoint Presentation</vt:lpstr>
      <vt:lpstr>TeamGeorgia™ Ordering Instructions</vt:lpstr>
      <vt:lpstr>Tab #1: Ordering Instructions The Ordering Instructions Page in TGM</vt:lpstr>
      <vt:lpstr>PowerPoint Presentation</vt:lpstr>
      <vt:lpstr>PowerPoint Presentation</vt:lpstr>
      <vt:lpstr>PowerPoint Presentation</vt:lpstr>
      <vt:lpstr>Summary</vt:lpstr>
      <vt:lpstr>DOAS Contact Information </vt:lpstr>
      <vt:lpstr>PowerPoint Presentation</vt:lpstr>
    </vt:vector>
  </TitlesOfParts>
  <Company>GTA State of Georgia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Spend Management Kickoff Meeting</dc:title>
  <dc:subject/>
  <dc:creator>Georgia Technology Authority</dc:creator>
  <cp:keywords/>
  <dc:description/>
  <cp:lastModifiedBy>Sapong, Samuel</cp:lastModifiedBy>
  <cp:revision>759</cp:revision>
  <dcterms:created xsi:type="dcterms:W3CDTF">2007-11-28T18:06:31Z</dcterms:created>
  <dcterms:modified xsi:type="dcterms:W3CDTF">2015-03-23T22:36:20Z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munication Folders">
    <vt:lpwstr/>
  </property>
  <property fmtid="{D5CDD505-2E9C-101B-9397-08002B2CF9AE}" pid="3" name="Document Status">
    <vt:lpwstr>Final</vt:lpwstr>
  </property>
  <property fmtid="{D5CDD505-2E9C-101B-9397-08002B2CF9AE}" pid="4" name="Content">
    <vt:lpwstr>Communications - Powerpoint</vt:lpwstr>
  </property>
  <property fmtid="{D5CDD505-2E9C-101B-9397-08002B2CF9AE}" pid="5" name="ContentType">
    <vt:lpwstr>Document</vt:lpwstr>
  </property>
  <property fmtid="{D5CDD505-2E9C-101B-9397-08002B2CF9AE}" pid="6" name="Communication Folder">
    <vt:lpwstr/>
  </property>
  <property fmtid="{D5CDD505-2E9C-101B-9397-08002B2CF9AE}" pid="7" name="Subject">
    <vt:lpwstr/>
  </property>
  <property fmtid="{D5CDD505-2E9C-101B-9397-08002B2CF9AE}" pid="8" name="Keywords">
    <vt:lpwstr/>
  </property>
  <property fmtid="{D5CDD505-2E9C-101B-9397-08002B2CF9AE}" pid="9" name="_Author">
    <vt:lpwstr>Georgia Technology Authority</vt:lpwstr>
  </property>
  <property fmtid="{D5CDD505-2E9C-101B-9397-08002B2CF9AE}" pid="10" name="_Category">
    <vt:lpwstr/>
  </property>
  <property fmtid="{D5CDD505-2E9C-101B-9397-08002B2CF9AE}" pid="11" name="Slides">
    <vt:lpwstr>18</vt:lpwstr>
  </property>
  <property fmtid="{D5CDD505-2E9C-101B-9397-08002B2CF9AE}" pid="12" name="Categories">
    <vt:lpwstr/>
  </property>
  <property fmtid="{D5CDD505-2E9C-101B-9397-08002B2CF9AE}" pid="13" name="Approval Level">
    <vt:lpwstr/>
  </property>
  <property fmtid="{D5CDD505-2E9C-101B-9397-08002B2CF9AE}" pid="14" name="_Comments">
    <vt:lpwstr/>
  </property>
  <property fmtid="{D5CDD505-2E9C-101B-9397-08002B2CF9AE}" pid="15" name="Assigned To">
    <vt:lpwstr/>
  </property>
  <property fmtid="{D5CDD505-2E9C-101B-9397-08002B2CF9AE}" pid="16" name="ContentTypeId">
    <vt:lpwstr>0x010100B2029F26138C4BFDA158A626F91E876A003A02FEC7EC5AC44E82864542632E2E46</vt:lpwstr>
  </property>
  <property fmtid="{D5CDD505-2E9C-101B-9397-08002B2CF9AE}" pid="17" name="TaxKeyword">
    <vt:lpwstr/>
  </property>
  <property fmtid="{D5CDD505-2E9C-101B-9397-08002B2CF9AE}" pid="18" name="BusinessServices">
    <vt:lpwstr>162;#Statewide Contract Webinars|f3452e5d-f6ba-4b98-8466-b04135e3c91b</vt:lpwstr>
  </property>
</Properties>
</file>